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59" r:id="rId5"/>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Lst>
  <p:sldSz cy="7126275" cx="10277475"/>
  <p:notesSz cx="6858000" cy="9144000"/>
  <p:embeddedFontLst>
    <p:embeddedFont>
      <p:font typeface="Helvetica Neue"/>
      <p:regular r:id="rId77"/>
      <p:bold r:id="rId78"/>
      <p:italic r:id="rId79"/>
      <p:boldItalic r:id="rId80"/>
    </p:embeddedFont>
    <p:embeddedFont>
      <p:font typeface="Noto Sans Symbols"/>
      <p:regular r:id="rId81"/>
      <p:bold r:id="rId82"/>
    </p:embeddedFont>
    <p:embeddedFont>
      <p:font typeface="Open Sans"/>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45">
          <p15:clr>
            <a:srgbClr val="000000"/>
          </p15:clr>
        </p15:guide>
        <p15:guide id="2" pos="3237">
          <p15:clr>
            <a:srgbClr val="000000"/>
          </p15:clr>
        </p15:guide>
      </p15:sldGuideLst>
    </p:ext>
    <p:ext uri="GoogleSlidesCustomDataVersion2">
      <go:slidesCustomData xmlns:go="http://customooxmlschemas.google.com/" r:id="rId87" roundtripDataSignature="AMtx7mgQdGBqJmRu8OBs8ypTKSHkgRKX+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45" orient="horz"/>
        <p:guide pos="323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OpenSans-bold.fntdata"/><Relationship Id="rId83" Type="http://schemas.openxmlformats.org/officeDocument/2006/relationships/font" Target="fonts/OpenSans-regular.fntdata"/><Relationship Id="rId42" Type="http://schemas.openxmlformats.org/officeDocument/2006/relationships/slide" Target="slides/slide35.xml"/><Relationship Id="rId86" Type="http://schemas.openxmlformats.org/officeDocument/2006/relationships/font" Target="fonts/OpenSans-boldItalic.fntdata"/><Relationship Id="rId41" Type="http://schemas.openxmlformats.org/officeDocument/2006/relationships/slide" Target="slides/slide34.xml"/><Relationship Id="rId85" Type="http://schemas.openxmlformats.org/officeDocument/2006/relationships/font" Target="fonts/OpenSans-italic.fntdata"/><Relationship Id="rId44" Type="http://schemas.openxmlformats.org/officeDocument/2006/relationships/slide" Target="slides/slide37.xml"/><Relationship Id="rId43" Type="http://schemas.openxmlformats.org/officeDocument/2006/relationships/slide" Target="slides/slide36.xml"/><Relationship Id="rId87" Type="http://customschemas.google.com/relationships/presentationmetadata" Target="metadata"/><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HelveticaNeue-boldItalic.fntdata"/><Relationship Id="rId82" Type="http://schemas.openxmlformats.org/officeDocument/2006/relationships/font" Target="fonts/NotoSansSymbols-bold.fntdata"/><Relationship Id="rId81" Type="http://schemas.openxmlformats.org/officeDocument/2006/relationships/font" Target="fonts/NotoSansSymbol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font" Target="fonts/HelveticaNeue-regular.fntdata"/><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font" Target="fonts/HelveticaNeue-italic.fntdata"/><Relationship Id="rId34" Type="http://schemas.openxmlformats.org/officeDocument/2006/relationships/slide" Target="slides/slide27.xml"/><Relationship Id="rId78" Type="http://schemas.openxmlformats.org/officeDocument/2006/relationships/font" Target="fonts/HelveticaNeue-bold.fntdata"/><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a:p>
        </p:txBody>
      </p:sp>
      <p:sp>
        <p:nvSpPr>
          <p:cNvPr id="106" name="Google Shape;106;p1: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 name="Google Shape;107;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Calibri"/>
              <a:buNone/>
            </a:pPr>
            <a:fld id="{00000000-1234-1234-1234-123412341234}" type="slidenum">
              <a:rPr b="0" i="0" lang="en-US" sz="2000" u="none" cap="none" strike="noStrike">
                <a:solidFill>
                  <a:srgbClr val="000000"/>
                </a:solidFill>
                <a:latin typeface="Calibri"/>
                <a:ea typeface="Calibri"/>
                <a:cs typeface="Calibri"/>
                <a:sym typeface="Calibri"/>
              </a:rP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205" name="Google Shape;205;p10: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6" name="Google Shape;206;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218" name="Google Shape;218;p11: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9" name="Google Shape;219;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233" name="Google Shape;233;p12: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4" name="Google Shape;234;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247" name="Google Shape;247;p13: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8" name="Google Shape;248;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261" name="Google Shape;261;p14: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2" name="Google Shape;262;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280" name="Google Shape;280;p15: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1" name="Google Shape;281;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293" name="Google Shape;293;p16: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4" name="Google Shape;294;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306" name="Google Shape;306;p17: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7" name="Google Shape;307;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322" name="Google Shape;322;p18: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3" name="Google Shape;323;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338" name="Google Shape;338;p19: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9" name="Google Shape;339;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2: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357" name="Google Shape;357;p20:notes"/>
          <p:cNvSpPr/>
          <p:nvPr>
            <p:ph idx="2" type="sldImg"/>
          </p:nvPr>
        </p:nvSpPr>
        <p:spPr>
          <a:xfrm>
            <a:off x="955675" y="685800"/>
            <a:ext cx="4946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8" name="Google Shape;358;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2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Calibri"/>
              <a:buNone/>
            </a:pPr>
            <a:fld id="{00000000-1234-1234-1234-123412341234}" type="slidenum">
              <a:rPr b="0" i="0" lang="en-US" sz="2000" u="none">
                <a:solidFill>
                  <a:srgbClr val="000000"/>
                </a:solidFill>
                <a:latin typeface="Calibri"/>
                <a:ea typeface="Calibri"/>
                <a:cs typeface="Calibri"/>
                <a:sym typeface="Calibri"/>
              </a:rP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365" name="Google Shape;365;p21: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6" name="Google Shape;366;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377" name="Google Shape;377;p22: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8" name="Google Shape;378;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391" name="Google Shape;391;p23:notes"/>
          <p:cNvSpPr/>
          <p:nvPr>
            <p:ph idx="2" type="sldImg"/>
          </p:nvPr>
        </p:nvSpPr>
        <p:spPr>
          <a:xfrm>
            <a:off x="955675" y="685800"/>
            <a:ext cx="4946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2" name="Google Shape;392;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2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Calibri"/>
              <a:buNone/>
            </a:pPr>
            <a:fld id="{00000000-1234-1234-1234-123412341234}" type="slidenum">
              <a:rPr b="0" i="0" lang="en-US" sz="2000" u="none">
                <a:solidFill>
                  <a:srgbClr val="000000"/>
                </a:solidFill>
                <a:latin typeface="Calibri"/>
                <a:ea typeface="Calibri"/>
                <a:cs typeface="Calibri"/>
                <a:sym typeface="Calibri"/>
              </a:rP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400" name="Google Shape;400;p24: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1" name="Google Shape;401;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2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417" name="Google Shape;417;p25: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8" name="Google Shape;418;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2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431" name="Google Shape;431;p26: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2" name="Google Shape;432;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444" name="Google Shape;444;p27: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5" name="Google Shape;445;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457" name="Google Shape;457;p28: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8" name="Google Shape;458;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470" name="Google Shape;470;p29: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1" name="Google Shape;471;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125" name="Google Shape;125;p3:notes"/>
          <p:cNvSpPr/>
          <p:nvPr>
            <p:ph idx="2" type="sldImg"/>
          </p:nvPr>
        </p:nvSpPr>
        <p:spPr>
          <a:xfrm>
            <a:off x="955675" y="685800"/>
            <a:ext cx="4946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6" name="Google Shape;126;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Calibri"/>
              <a:buNone/>
            </a:pPr>
            <a:fld id="{00000000-1234-1234-1234-123412341234}" type="slidenum">
              <a:rPr b="0" i="0" lang="en-US" sz="2000" u="none">
                <a:solidFill>
                  <a:srgbClr val="000000"/>
                </a:solidFill>
                <a:latin typeface="Calibri"/>
                <a:ea typeface="Calibri"/>
                <a:cs typeface="Calibri"/>
                <a:sym typeface="Calibri"/>
              </a:rP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3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484" name="Google Shape;484;p30: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5" name="Google Shape;485;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496" name="Google Shape;496;p31: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7" name="Google Shape;497;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3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509" name="Google Shape;509;p32: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0" name="Google Shape;510;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3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525" name="Google Shape;525;p33: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6" name="Google Shape;526;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3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546" name="Google Shape;546;p34: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7" name="Google Shape;547;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3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560" name="Google Shape;560;p35: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1" name="Google Shape;561;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3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576" name="Google Shape;576;p36: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7" name="Google Shape;577;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3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591" name="Google Shape;591;p37: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2" name="Google Shape;592;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3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605" name="Google Shape;605;p38: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6" name="Google Shape;606;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3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620" name="Google Shape;620;p39:notes"/>
          <p:cNvSpPr txBox="1"/>
          <p:nvPr/>
        </p:nvSpPr>
        <p:spPr>
          <a:xfrm>
            <a:off x="1143000" y="685800"/>
            <a:ext cx="4572000" cy="34290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rgbClr val="000000"/>
              </a:solidFill>
              <a:latin typeface="Arial"/>
              <a:ea typeface="Arial"/>
              <a:cs typeface="Arial"/>
              <a:sym typeface="Arial"/>
            </a:endParaRPr>
          </a:p>
        </p:txBody>
      </p:sp>
      <p:sp>
        <p:nvSpPr>
          <p:cNvPr id="621" name="Google Shape;621;p39:notes"/>
          <p:cNvSpPr txBox="1"/>
          <p:nvPr>
            <p:ph idx="1" type="body"/>
          </p:nvPr>
        </p:nvSpPr>
        <p:spPr>
          <a:xfrm>
            <a:off x="685800" y="4343400"/>
            <a:ext cx="5484812"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39: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133" name="Google Shape;133;p4: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 name="Google Shape;134;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4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635" name="Google Shape;635;p40: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6" name="Google Shape;636;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4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648" name="Google Shape;648;p41: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9" name="Google Shape;649;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4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661" name="Google Shape;661;p42: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2" name="Google Shape;662;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4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672" name="Google Shape;672;p43: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3" name="Google Shape;673;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4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686" name="Google Shape;686;p44: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7" name="Google Shape;687;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4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711" name="Google Shape;711;p45: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2" name="Google Shape;712;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4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725" name="Google Shape;725;p46: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6" name="Google Shape;726;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4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744" name="Google Shape;744;p47: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5" name="Google Shape;745;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4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758" name="Google Shape;758;p48: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9" name="Google Shape;759;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4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771" name="Google Shape;771;p49: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2" name="Google Shape;772;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146" name="Google Shape;146;p5: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 name="Google Shape;147;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5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784" name="Google Shape;784;p50: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5" name="Google Shape;785;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5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796" name="Google Shape;796;p51: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7" name="Google Shape;797;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5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810" name="Google Shape;810;p52: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1" name="Google Shape;811;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5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824" name="Google Shape;824;p53:notes"/>
          <p:cNvSpPr/>
          <p:nvPr>
            <p:ph idx="2" type="sldImg"/>
          </p:nvPr>
        </p:nvSpPr>
        <p:spPr>
          <a:xfrm>
            <a:off x="955675" y="685800"/>
            <a:ext cx="4946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5" name="Google Shape;825;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6" name="Google Shape;826;p5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Calibri"/>
              <a:buNone/>
            </a:pPr>
            <a:fld id="{00000000-1234-1234-1234-123412341234}" type="slidenum">
              <a:rPr b="0" i="0" lang="en-US" sz="2000" u="none">
                <a:solidFill>
                  <a:srgbClr val="000000"/>
                </a:solidFill>
                <a:latin typeface="Calibri"/>
                <a:ea typeface="Calibri"/>
                <a:cs typeface="Calibri"/>
                <a:sym typeface="Calibri"/>
              </a:rPr>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5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832" name="Google Shape;832;p54: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3" name="Google Shape;833;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5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846" name="Google Shape;846;p55: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7" name="Google Shape;847;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5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860" name="Google Shape;860;p56: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1" name="Google Shape;861;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5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873" name="Google Shape;873;p57: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4" name="Google Shape;874;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5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889" name="Google Shape;889;p58: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0" name="Google Shape;890;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5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904" name="Google Shape;904;p59: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5" name="Google Shape;905;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159" name="Google Shape;159;p6: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0" name="Google Shape;160;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p6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920" name="Google Shape;920;p60: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1" name="Google Shape;921;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6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934" name="Google Shape;934;p61: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5" name="Google Shape;935;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6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947" name="Google Shape;947;p62: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8" name="Google Shape;948;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6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960" name="Google Shape;960;p63: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1" name="Google Shape;961;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6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973" name="Google Shape;973;p64: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4" name="Google Shape;974;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6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989" name="Google Shape;989;p65: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0" name="Google Shape;990;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6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1004" name="Google Shape;1004;p66: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5" name="Google Shape;1005;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6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1019" name="Google Shape;1019;p67: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0" name="Google Shape;1020;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4" name="Google Shape;1034;p68: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3" name="Google Shape;1043;p69: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172" name="Google Shape;172;p7: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3" name="Google Shape;173;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184" name="Google Shape;184;p8:notes"/>
          <p:cNvSpPr/>
          <p:nvPr>
            <p:ph idx="2" type="sldImg"/>
          </p:nvPr>
        </p:nvSpPr>
        <p:spPr>
          <a:xfrm>
            <a:off x="955675" y="685800"/>
            <a:ext cx="4946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5" name="Google Shape;185;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Calibri"/>
              <a:buNone/>
            </a:pPr>
            <a:fld id="{00000000-1234-1234-1234-123412341234}" type="slidenum">
              <a:rPr b="0" i="0" lang="en-US" sz="2000" u="none">
                <a:solidFill>
                  <a:srgbClr val="000000"/>
                </a:solidFill>
                <a:latin typeface="Calibri"/>
                <a:ea typeface="Calibri"/>
                <a:cs typeface="Calibri"/>
                <a:sym typeface="Calibri"/>
              </a:rP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192" name="Google Shape;192;p9: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 name="Google Shape;193;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type="blank">
  <p:cSld name="BLANK">
    <p:spTree>
      <p:nvGrpSpPr>
        <p:cNvPr id="15" name="Shape 15"/>
        <p:cNvGrpSpPr/>
        <p:nvPr/>
      </p:nvGrpSpPr>
      <p:grpSpPr>
        <a:xfrm>
          <a:off x="0" y="0"/>
          <a:ext cx="0" cy="0"/>
          <a:chOff x="0" y="0"/>
          <a:chExt cx="0" cy="0"/>
        </a:xfrm>
      </p:grpSpPr>
      <p:sp>
        <p:nvSpPr>
          <p:cNvPr id="16" name="Google Shape;16;p71"/>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71"/>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71"/>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раздела" type="secHead">
  <p:cSld name="SECTION_HEADER">
    <p:spTree>
      <p:nvGrpSpPr>
        <p:cNvPr id="72" name="Shape 72"/>
        <p:cNvGrpSpPr/>
        <p:nvPr/>
      </p:nvGrpSpPr>
      <p:grpSpPr>
        <a:xfrm>
          <a:off x="0" y="0"/>
          <a:ext cx="0" cy="0"/>
          <a:chOff x="0" y="0"/>
          <a:chExt cx="0" cy="0"/>
        </a:xfrm>
      </p:grpSpPr>
      <p:sp>
        <p:nvSpPr>
          <p:cNvPr id="73" name="Google Shape;73;p82"/>
          <p:cNvSpPr txBox="1"/>
          <p:nvPr>
            <p:ph type="title"/>
          </p:nvPr>
        </p:nvSpPr>
        <p:spPr>
          <a:xfrm>
            <a:off x="811850" y="4579300"/>
            <a:ext cx="8735854" cy="141536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156"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82"/>
          <p:cNvSpPr txBox="1"/>
          <p:nvPr>
            <p:ph idx="1" type="body"/>
          </p:nvPr>
        </p:nvSpPr>
        <p:spPr>
          <a:xfrm>
            <a:off x="811850" y="3020425"/>
            <a:ext cx="8735854" cy="1558875"/>
          </a:xfrm>
          <a:prstGeom prst="rect">
            <a:avLst/>
          </a:prstGeom>
          <a:noFill/>
          <a:ln>
            <a:noFill/>
          </a:ln>
        </p:spPr>
        <p:txBody>
          <a:bodyPr anchorCtr="0" anchor="b" bIns="45700" lIns="91425" spcFirstLastPara="1" rIns="91425" wrap="square" tIns="45700">
            <a:noAutofit/>
          </a:bodyPr>
          <a:lstStyle>
            <a:lvl1pPr indent="-228600" lvl="0" marL="457200" algn="l">
              <a:spcBef>
                <a:spcPts val="416"/>
              </a:spcBef>
              <a:spcAft>
                <a:spcPts val="0"/>
              </a:spcAft>
              <a:buClr>
                <a:srgbClr val="888888"/>
              </a:buClr>
              <a:buSzPts val="2078"/>
              <a:buNone/>
              <a:defRPr sz="2078">
                <a:solidFill>
                  <a:srgbClr val="888888"/>
                </a:solidFill>
              </a:defRPr>
            </a:lvl1pPr>
            <a:lvl2pPr indent="-228600" lvl="1" marL="914400" algn="l">
              <a:spcBef>
                <a:spcPts val="374"/>
              </a:spcBef>
              <a:spcAft>
                <a:spcPts val="0"/>
              </a:spcAft>
              <a:buClr>
                <a:srgbClr val="888888"/>
              </a:buClr>
              <a:buSzPts val="1870"/>
              <a:buNone/>
              <a:defRPr sz="1870">
                <a:solidFill>
                  <a:srgbClr val="888888"/>
                </a:solidFill>
              </a:defRPr>
            </a:lvl2pPr>
            <a:lvl3pPr indent="-228600" lvl="2" marL="1371600" algn="l">
              <a:spcBef>
                <a:spcPts val="333"/>
              </a:spcBef>
              <a:spcAft>
                <a:spcPts val="0"/>
              </a:spcAft>
              <a:buClr>
                <a:srgbClr val="888888"/>
              </a:buClr>
              <a:buSzPts val="1663"/>
              <a:buNone/>
              <a:defRPr sz="1662">
                <a:solidFill>
                  <a:srgbClr val="888888"/>
                </a:solidFill>
              </a:defRPr>
            </a:lvl3pPr>
            <a:lvl4pPr indent="-228600" lvl="3" marL="1828800" algn="l">
              <a:spcBef>
                <a:spcPts val="291"/>
              </a:spcBef>
              <a:spcAft>
                <a:spcPts val="0"/>
              </a:spcAft>
              <a:buClr>
                <a:srgbClr val="888888"/>
              </a:buClr>
              <a:buSzPts val="1455"/>
              <a:buNone/>
              <a:defRPr sz="1455">
                <a:solidFill>
                  <a:srgbClr val="888888"/>
                </a:solidFill>
              </a:defRPr>
            </a:lvl4pPr>
            <a:lvl5pPr indent="-228600" lvl="4" marL="2286000" algn="l">
              <a:spcBef>
                <a:spcPts val="291"/>
              </a:spcBef>
              <a:spcAft>
                <a:spcPts val="0"/>
              </a:spcAft>
              <a:buClr>
                <a:srgbClr val="888888"/>
              </a:buClr>
              <a:buSzPts val="1455"/>
              <a:buNone/>
              <a:defRPr sz="1455">
                <a:solidFill>
                  <a:srgbClr val="888888"/>
                </a:solidFill>
              </a:defRPr>
            </a:lvl5pPr>
            <a:lvl6pPr indent="-228600" lvl="5" marL="2743200" algn="l">
              <a:spcBef>
                <a:spcPts val="291"/>
              </a:spcBef>
              <a:spcAft>
                <a:spcPts val="0"/>
              </a:spcAft>
              <a:buClr>
                <a:srgbClr val="888888"/>
              </a:buClr>
              <a:buSzPts val="1455"/>
              <a:buNone/>
              <a:defRPr sz="1455">
                <a:solidFill>
                  <a:srgbClr val="888888"/>
                </a:solidFill>
              </a:defRPr>
            </a:lvl6pPr>
            <a:lvl7pPr indent="-228600" lvl="6" marL="3200400" algn="l">
              <a:spcBef>
                <a:spcPts val="291"/>
              </a:spcBef>
              <a:spcAft>
                <a:spcPts val="0"/>
              </a:spcAft>
              <a:buClr>
                <a:srgbClr val="888888"/>
              </a:buClr>
              <a:buSzPts val="1455"/>
              <a:buNone/>
              <a:defRPr sz="1455">
                <a:solidFill>
                  <a:srgbClr val="888888"/>
                </a:solidFill>
              </a:defRPr>
            </a:lvl7pPr>
            <a:lvl8pPr indent="-228600" lvl="7" marL="3657600" algn="l">
              <a:spcBef>
                <a:spcPts val="291"/>
              </a:spcBef>
              <a:spcAft>
                <a:spcPts val="0"/>
              </a:spcAft>
              <a:buClr>
                <a:srgbClr val="888888"/>
              </a:buClr>
              <a:buSzPts val="1455"/>
              <a:buNone/>
              <a:defRPr sz="1455">
                <a:solidFill>
                  <a:srgbClr val="888888"/>
                </a:solidFill>
              </a:defRPr>
            </a:lvl8pPr>
            <a:lvl9pPr indent="-228600" lvl="8" marL="4114800" algn="l">
              <a:spcBef>
                <a:spcPts val="291"/>
              </a:spcBef>
              <a:spcAft>
                <a:spcPts val="0"/>
              </a:spcAft>
              <a:buClr>
                <a:srgbClr val="888888"/>
              </a:buClr>
              <a:buSzPts val="1455"/>
              <a:buNone/>
              <a:defRPr sz="1455">
                <a:solidFill>
                  <a:srgbClr val="888888"/>
                </a:solidFill>
              </a:defRPr>
            </a:lvl9pPr>
          </a:lstStyle>
          <a:p/>
        </p:txBody>
      </p:sp>
      <p:sp>
        <p:nvSpPr>
          <p:cNvPr id="75" name="Google Shape;75;p82"/>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82"/>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82"/>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текст и объект" type="txAndObj">
  <p:cSld name="TEXT_AND_OBJECT">
    <p:spTree>
      <p:nvGrpSpPr>
        <p:cNvPr id="84" name="Shape 84"/>
        <p:cNvGrpSpPr/>
        <p:nvPr/>
      </p:nvGrpSpPr>
      <p:grpSpPr>
        <a:xfrm>
          <a:off x="0" y="0"/>
          <a:ext cx="0" cy="0"/>
          <a:chOff x="0" y="0"/>
          <a:chExt cx="0" cy="0"/>
        </a:xfrm>
      </p:grpSpPr>
      <p:sp>
        <p:nvSpPr>
          <p:cNvPr id="85" name="Google Shape;85;p74"/>
          <p:cNvSpPr txBox="1"/>
          <p:nvPr>
            <p:ph type="title"/>
          </p:nvPr>
        </p:nvSpPr>
        <p:spPr>
          <a:xfrm>
            <a:off x="513874" y="133618"/>
            <a:ext cx="9246159" cy="148959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 name="Google Shape;86;p74"/>
          <p:cNvSpPr txBox="1"/>
          <p:nvPr>
            <p:ph idx="1" type="body"/>
          </p:nvPr>
        </p:nvSpPr>
        <p:spPr>
          <a:xfrm>
            <a:off x="513875" y="1662801"/>
            <a:ext cx="4537434" cy="4699721"/>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74"/>
          <p:cNvSpPr txBox="1"/>
          <p:nvPr>
            <p:ph idx="2" type="body"/>
          </p:nvPr>
        </p:nvSpPr>
        <p:spPr>
          <a:xfrm>
            <a:off x="5222600" y="1662801"/>
            <a:ext cx="4537433" cy="4699721"/>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8" name="Google Shape;88;p74"/>
          <p:cNvSpPr txBox="1"/>
          <p:nvPr>
            <p:ph idx="10" type="dt"/>
          </p:nvPr>
        </p:nvSpPr>
        <p:spPr>
          <a:xfrm>
            <a:off x="514350" y="6489700"/>
            <a:ext cx="2393950" cy="492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74"/>
          <p:cNvSpPr txBox="1"/>
          <p:nvPr>
            <p:ph idx="11" type="ftr"/>
          </p:nvPr>
        </p:nvSpPr>
        <p:spPr>
          <a:xfrm>
            <a:off x="3511550" y="6489700"/>
            <a:ext cx="3251200" cy="492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74"/>
          <p:cNvSpPr txBox="1"/>
          <p:nvPr>
            <p:ph idx="12" type="sldNum"/>
          </p:nvPr>
        </p:nvSpPr>
        <p:spPr>
          <a:xfrm>
            <a:off x="7366000" y="6489700"/>
            <a:ext cx="2393950" cy="492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type="title">
  <p:cSld name="TITLE">
    <p:spTree>
      <p:nvGrpSpPr>
        <p:cNvPr id="98" name="Shape 98"/>
        <p:cNvGrpSpPr/>
        <p:nvPr/>
      </p:nvGrpSpPr>
      <p:grpSpPr>
        <a:xfrm>
          <a:off x="0" y="0"/>
          <a:ext cx="0" cy="0"/>
          <a:chOff x="0" y="0"/>
          <a:chExt cx="0" cy="0"/>
        </a:xfrm>
      </p:grpSpPr>
      <p:sp>
        <p:nvSpPr>
          <p:cNvPr id="99" name="Google Shape;99;p84"/>
          <p:cNvSpPr txBox="1"/>
          <p:nvPr>
            <p:ph type="ctrTitle"/>
          </p:nvPr>
        </p:nvSpPr>
        <p:spPr>
          <a:xfrm>
            <a:off x="0" y="1093920"/>
            <a:ext cx="5300605" cy="152753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 name="Google Shape;100;p84"/>
          <p:cNvSpPr txBox="1"/>
          <p:nvPr>
            <p:ph idx="1" type="subTitle"/>
          </p:nvPr>
        </p:nvSpPr>
        <p:spPr>
          <a:xfrm>
            <a:off x="13416" y="3114194"/>
            <a:ext cx="5206256" cy="1821162"/>
          </a:xfrm>
          <a:prstGeom prst="rect">
            <a:avLst/>
          </a:prstGeom>
          <a:noFill/>
          <a:ln>
            <a:noFill/>
          </a:ln>
        </p:spPr>
        <p:txBody>
          <a:bodyPr anchorCtr="0" anchor="t" bIns="45700" lIns="91425" spcFirstLastPara="1" rIns="91425" wrap="square" tIns="45700">
            <a:noAutofit/>
          </a:bodyPr>
          <a:lstStyle>
            <a:lvl1pPr lvl="0" algn="ctr">
              <a:spcBef>
                <a:spcPts val="660"/>
              </a:spcBef>
              <a:spcAft>
                <a:spcPts val="0"/>
              </a:spcAft>
              <a:buClr>
                <a:srgbClr val="888888"/>
              </a:buClr>
              <a:buSzPts val="3300"/>
              <a:buNone/>
              <a:defRPr>
                <a:solidFill>
                  <a:srgbClr val="888888"/>
                </a:solidFill>
              </a:defRPr>
            </a:lvl1pPr>
            <a:lvl2pPr lvl="1" algn="ctr">
              <a:spcBef>
                <a:spcPts val="580"/>
              </a:spcBef>
              <a:spcAft>
                <a:spcPts val="0"/>
              </a:spcAft>
              <a:buClr>
                <a:srgbClr val="888888"/>
              </a:buClr>
              <a:buSzPts val="29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16"/>
              </a:spcBef>
              <a:spcAft>
                <a:spcPts val="0"/>
              </a:spcAft>
              <a:buClr>
                <a:srgbClr val="888888"/>
              </a:buClr>
              <a:buSzPts val="2078"/>
              <a:buNone/>
              <a:defRPr>
                <a:solidFill>
                  <a:srgbClr val="888888"/>
                </a:solidFill>
              </a:defRPr>
            </a:lvl6pPr>
            <a:lvl7pPr lvl="6" algn="ctr">
              <a:spcBef>
                <a:spcPts val="416"/>
              </a:spcBef>
              <a:spcAft>
                <a:spcPts val="0"/>
              </a:spcAft>
              <a:buClr>
                <a:srgbClr val="888888"/>
              </a:buClr>
              <a:buSzPts val="2078"/>
              <a:buNone/>
              <a:defRPr>
                <a:solidFill>
                  <a:srgbClr val="888888"/>
                </a:solidFill>
              </a:defRPr>
            </a:lvl7pPr>
            <a:lvl8pPr lvl="7" algn="ctr">
              <a:spcBef>
                <a:spcPts val="416"/>
              </a:spcBef>
              <a:spcAft>
                <a:spcPts val="0"/>
              </a:spcAft>
              <a:buClr>
                <a:srgbClr val="888888"/>
              </a:buClr>
              <a:buSzPts val="2078"/>
              <a:buNone/>
              <a:defRPr>
                <a:solidFill>
                  <a:srgbClr val="888888"/>
                </a:solidFill>
              </a:defRPr>
            </a:lvl8pPr>
            <a:lvl9pPr lvl="8" algn="ctr">
              <a:spcBef>
                <a:spcPts val="416"/>
              </a:spcBef>
              <a:spcAft>
                <a:spcPts val="0"/>
              </a:spcAft>
              <a:buClr>
                <a:srgbClr val="888888"/>
              </a:buClr>
              <a:buSzPts val="2078"/>
              <a:buNone/>
              <a:defRPr>
                <a:solidFill>
                  <a:srgbClr val="888888"/>
                </a:solidFill>
              </a:defRPr>
            </a:lvl9pPr>
          </a:lstStyle>
          <a:p/>
        </p:txBody>
      </p:sp>
      <p:sp>
        <p:nvSpPr>
          <p:cNvPr id="101" name="Google Shape;101;p84"/>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84"/>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84"/>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19" name="Shape 19"/>
        <p:cNvGrpSpPr/>
        <p:nvPr/>
      </p:nvGrpSpPr>
      <p:grpSpPr>
        <a:xfrm>
          <a:off x="0" y="0"/>
          <a:ext cx="0" cy="0"/>
          <a:chOff x="0" y="0"/>
          <a:chExt cx="0" cy="0"/>
        </a:xfrm>
      </p:grpSpPr>
      <p:sp>
        <p:nvSpPr>
          <p:cNvPr id="20" name="Google Shape;20;p72"/>
          <p:cNvSpPr txBox="1"/>
          <p:nvPr>
            <p:ph type="title"/>
          </p:nvPr>
        </p:nvSpPr>
        <p:spPr>
          <a:xfrm>
            <a:off x="514350" y="285750"/>
            <a:ext cx="9248775" cy="11874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 name="Google Shape;21;p72"/>
          <p:cNvSpPr txBox="1"/>
          <p:nvPr>
            <p:ph idx="1" type="body"/>
          </p:nvPr>
        </p:nvSpPr>
        <p:spPr>
          <a:xfrm>
            <a:off x="514350" y="1662112"/>
            <a:ext cx="9248775" cy="47037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 name="Google Shape;22;p72"/>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72"/>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72"/>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Вертикальный заголовок и текст" type="vertTitleAndTx">
  <p:cSld name="VERTICAL_TITLE_AND_VERTICAL_TEXT">
    <p:spTree>
      <p:nvGrpSpPr>
        <p:cNvPr id="25" name="Shape 25"/>
        <p:cNvGrpSpPr/>
        <p:nvPr/>
      </p:nvGrpSpPr>
      <p:grpSpPr>
        <a:xfrm>
          <a:off x="0" y="0"/>
          <a:ext cx="0" cy="0"/>
          <a:chOff x="0" y="0"/>
          <a:chExt cx="0" cy="0"/>
        </a:xfrm>
      </p:grpSpPr>
      <p:sp>
        <p:nvSpPr>
          <p:cNvPr id="26" name="Google Shape;26;p75"/>
          <p:cNvSpPr txBox="1"/>
          <p:nvPr>
            <p:ph type="title"/>
          </p:nvPr>
        </p:nvSpPr>
        <p:spPr>
          <a:xfrm rot="5400000">
            <a:off x="5567166" y="2169387"/>
            <a:ext cx="6080439" cy="231243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 name="Google Shape;27;p75"/>
          <p:cNvSpPr txBox="1"/>
          <p:nvPr>
            <p:ph idx="1" type="body"/>
          </p:nvPr>
        </p:nvSpPr>
        <p:spPr>
          <a:xfrm rot="5400000">
            <a:off x="856656" y="-57399"/>
            <a:ext cx="6080439" cy="6766004"/>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75"/>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75"/>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75"/>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вертикальный текст" type="vertTx">
  <p:cSld name="VERTICAL_TEXT">
    <p:spTree>
      <p:nvGrpSpPr>
        <p:cNvPr id="31" name="Shape 31"/>
        <p:cNvGrpSpPr/>
        <p:nvPr/>
      </p:nvGrpSpPr>
      <p:grpSpPr>
        <a:xfrm>
          <a:off x="0" y="0"/>
          <a:ext cx="0" cy="0"/>
          <a:chOff x="0" y="0"/>
          <a:chExt cx="0" cy="0"/>
        </a:xfrm>
      </p:grpSpPr>
      <p:sp>
        <p:nvSpPr>
          <p:cNvPr id="32" name="Google Shape;32;p76"/>
          <p:cNvSpPr txBox="1"/>
          <p:nvPr>
            <p:ph type="title"/>
          </p:nvPr>
        </p:nvSpPr>
        <p:spPr>
          <a:xfrm>
            <a:off x="514350" y="285750"/>
            <a:ext cx="9248775" cy="11874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 name="Google Shape;33;p76"/>
          <p:cNvSpPr txBox="1"/>
          <p:nvPr>
            <p:ph idx="1" type="body"/>
          </p:nvPr>
        </p:nvSpPr>
        <p:spPr>
          <a:xfrm rot="5400000">
            <a:off x="2786856" y="-610394"/>
            <a:ext cx="4703762" cy="92487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 name="Google Shape;34;p76"/>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76"/>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76"/>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исунок с подписью" type="picTx">
  <p:cSld name="PICTURE_WITH_CAPTION_TEXT">
    <p:spTree>
      <p:nvGrpSpPr>
        <p:cNvPr id="37" name="Shape 37"/>
        <p:cNvGrpSpPr/>
        <p:nvPr/>
      </p:nvGrpSpPr>
      <p:grpSpPr>
        <a:xfrm>
          <a:off x="0" y="0"/>
          <a:ext cx="0" cy="0"/>
          <a:chOff x="0" y="0"/>
          <a:chExt cx="0" cy="0"/>
        </a:xfrm>
      </p:grpSpPr>
      <p:sp>
        <p:nvSpPr>
          <p:cNvPr id="38" name="Google Shape;38;p77"/>
          <p:cNvSpPr txBox="1"/>
          <p:nvPr>
            <p:ph type="title"/>
          </p:nvPr>
        </p:nvSpPr>
        <p:spPr>
          <a:xfrm>
            <a:off x="2014457" y="4988402"/>
            <a:ext cx="6166485" cy="588909"/>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78"/>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9" name="Google Shape;39;p77"/>
          <p:cNvSpPr/>
          <p:nvPr>
            <p:ph idx="2" type="pic"/>
          </p:nvPr>
        </p:nvSpPr>
        <p:spPr>
          <a:xfrm>
            <a:off x="2014457" y="636747"/>
            <a:ext cx="6166485" cy="4275773"/>
          </a:xfrm>
          <a:prstGeom prst="rect">
            <a:avLst/>
          </a:prstGeom>
          <a:noFill/>
          <a:ln>
            <a:noFill/>
          </a:ln>
        </p:spPr>
      </p:sp>
      <p:sp>
        <p:nvSpPr>
          <p:cNvPr id="40" name="Google Shape;40;p77"/>
          <p:cNvSpPr txBox="1"/>
          <p:nvPr>
            <p:ph idx="1" type="body"/>
          </p:nvPr>
        </p:nvSpPr>
        <p:spPr>
          <a:xfrm>
            <a:off x="2014457" y="5577310"/>
            <a:ext cx="6166485" cy="836349"/>
          </a:xfrm>
          <a:prstGeom prst="rect">
            <a:avLst/>
          </a:prstGeom>
          <a:noFill/>
          <a:ln>
            <a:noFill/>
          </a:ln>
        </p:spPr>
        <p:txBody>
          <a:bodyPr anchorCtr="0" anchor="t" bIns="45700" lIns="91425" spcFirstLastPara="1" rIns="91425" wrap="square" tIns="45700">
            <a:noAutofit/>
          </a:bodyPr>
          <a:lstStyle>
            <a:lvl1pPr indent="-228600" lvl="0" marL="457200" algn="l">
              <a:spcBef>
                <a:spcPts val="291"/>
              </a:spcBef>
              <a:spcAft>
                <a:spcPts val="0"/>
              </a:spcAft>
              <a:buClr>
                <a:schemeClr val="dk1"/>
              </a:buClr>
              <a:buSzPts val="1455"/>
              <a:buNone/>
              <a:defRPr sz="1455"/>
            </a:lvl1pPr>
            <a:lvl2pPr indent="-228600" lvl="1" marL="914400" algn="l">
              <a:spcBef>
                <a:spcPts val="249"/>
              </a:spcBef>
              <a:spcAft>
                <a:spcPts val="0"/>
              </a:spcAft>
              <a:buClr>
                <a:schemeClr val="dk1"/>
              </a:buClr>
              <a:buSzPts val="1247"/>
              <a:buNone/>
              <a:defRPr sz="1247"/>
            </a:lvl2pPr>
            <a:lvl3pPr indent="-228600" lvl="2" marL="1371600" algn="l">
              <a:spcBef>
                <a:spcPts val="208"/>
              </a:spcBef>
              <a:spcAft>
                <a:spcPts val="0"/>
              </a:spcAft>
              <a:buClr>
                <a:schemeClr val="dk1"/>
              </a:buClr>
              <a:buSzPts val="1039"/>
              <a:buNone/>
              <a:defRPr sz="1039"/>
            </a:lvl3pPr>
            <a:lvl4pPr indent="-228600" lvl="3" marL="1828800" algn="l">
              <a:spcBef>
                <a:spcPts val="187"/>
              </a:spcBef>
              <a:spcAft>
                <a:spcPts val="0"/>
              </a:spcAft>
              <a:buClr>
                <a:schemeClr val="dk1"/>
              </a:buClr>
              <a:buSzPts val="935"/>
              <a:buNone/>
              <a:defRPr sz="935"/>
            </a:lvl4pPr>
            <a:lvl5pPr indent="-228600" lvl="4" marL="2286000" algn="l">
              <a:spcBef>
                <a:spcPts val="187"/>
              </a:spcBef>
              <a:spcAft>
                <a:spcPts val="0"/>
              </a:spcAft>
              <a:buClr>
                <a:schemeClr val="dk1"/>
              </a:buClr>
              <a:buSzPts val="935"/>
              <a:buNone/>
              <a:defRPr sz="935"/>
            </a:lvl5pPr>
            <a:lvl6pPr indent="-228600" lvl="5" marL="2743200" algn="l">
              <a:spcBef>
                <a:spcPts val="187"/>
              </a:spcBef>
              <a:spcAft>
                <a:spcPts val="0"/>
              </a:spcAft>
              <a:buClr>
                <a:schemeClr val="dk1"/>
              </a:buClr>
              <a:buSzPts val="935"/>
              <a:buNone/>
              <a:defRPr sz="935"/>
            </a:lvl6pPr>
            <a:lvl7pPr indent="-228600" lvl="6" marL="3200400" algn="l">
              <a:spcBef>
                <a:spcPts val="187"/>
              </a:spcBef>
              <a:spcAft>
                <a:spcPts val="0"/>
              </a:spcAft>
              <a:buClr>
                <a:schemeClr val="dk1"/>
              </a:buClr>
              <a:buSzPts val="935"/>
              <a:buNone/>
              <a:defRPr sz="935"/>
            </a:lvl7pPr>
            <a:lvl8pPr indent="-228600" lvl="7" marL="3657600" algn="l">
              <a:spcBef>
                <a:spcPts val="187"/>
              </a:spcBef>
              <a:spcAft>
                <a:spcPts val="0"/>
              </a:spcAft>
              <a:buClr>
                <a:schemeClr val="dk1"/>
              </a:buClr>
              <a:buSzPts val="935"/>
              <a:buNone/>
              <a:defRPr sz="935"/>
            </a:lvl8pPr>
            <a:lvl9pPr indent="-228600" lvl="8" marL="4114800" algn="l">
              <a:spcBef>
                <a:spcPts val="187"/>
              </a:spcBef>
              <a:spcAft>
                <a:spcPts val="0"/>
              </a:spcAft>
              <a:buClr>
                <a:schemeClr val="dk1"/>
              </a:buClr>
              <a:buSzPts val="935"/>
              <a:buNone/>
              <a:defRPr sz="935"/>
            </a:lvl9pPr>
          </a:lstStyle>
          <a:p/>
        </p:txBody>
      </p:sp>
      <p:sp>
        <p:nvSpPr>
          <p:cNvPr id="41" name="Google Shape;41;p77"/>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7"/>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77"/>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ъект с подписью" type="objTx">
  <p:cSld name="OBJECT_WITH_CAPTION_TEXT">
    <p:spTree>
      <p:nvGrpSpPr>
        <p:cNvPr id="44" name="Shape 44"/>
        <p:cNvGrpSpPr/>
        <p:nvPr/>
      </p:nvGrpSpPr>
      <p:grpSpPr>
        <a:xfrm>
          <a:off x="0" y="0"/>
          <a:ext cx="0" cy="0"/>
          <a:chOff x="0" y="0"/>
          <a:chExt cx="0" cy="0"/>
        </a:xfrm>
      </p:grpSpPr>
      <p:sp>
        <p:nvSpPr>
          <p:cNvPr id="45" name="Google Shape;45;p78"/>
          <p:cNvSpPr txBox="1"/>
          <p:nvPr>
            <p:ph type="title"/>
          </p:nvPr>
        </p:nvSpPr>
        <p:spPr>
          <a:xfrm>
            <a:off x="513875" y="283732"/>
            <a:ext cx="3381218" cy="120751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78"/>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 name="Google Shape;46;p78"/>
          <p:cNvSpPr txBox="1"/>
          <p:nvPr>
            <p:ph idx="1" type="body"/>
          </p:nvPr>
        </p:nvSpPr>
        <p:spPr>
          <a:xfrm>
            <a:off x="4018207" y="283733"/>
            <a:ext cx="5745394" cy="6082089"/>
          </a:xfrm>
          <a:prstGeom prst="rect">
            <a:avLst/>
          </a:prstGeom>
          <a:noFill/>
          <a:ln>
            <a:noFill/>
          </a:ln>
        </p:spPr>
        <p:txBody>
          <a:bodyPr anchorCtr="0" anchor="t" bIns="45700" lIns="91425" spcFirstLastPara="1" rIns="91425" wrap="square" tIns="45700">
            <a:noAutofit/>
          </a:bodyPr>
          <a:lstStyle>
            <a:lvl1pPr indent="-439737" lvl="0" marL="457200" algn="l">
              <a:spcBef>
                <a:spcPts val="665"/>
              </a:spcBef>
              <a:spcAft>
                <a:spcPts val="0"/>
              </a:spcAft>
              <a:buClr>
                <a:schemeClr val="dk1"/>
              </a:buClr>
              <a:buSzPts val="3325"/>
              <a:buChar char="•"/>
              <a:defRPr sz="3325"/>
            </a:lvl1pPr>
            <a:lvl2pPr indent="-413321" lvl="1" marL="914400" algn="l">
              <a:spcBef>
                <a:spcPts val="582"/>
              </a:spcBef>
              <a:spcAft>
                <a:spcPts val="0"/>
              </a:spcAft>
              <a:buClr>
                <a:schemeClr val="dk1"/>
              </a:buClr>
              <a:buSzPts val="2909"/>
              <a:buChar char="–"/>
              <a:defRPr sz="2909"/>
            </a:lvl2pPr>
            <a:lvl3pPr indent="-386969" lvl="2" marL="1371600" algn="l">
              <a:spcBef>
                <a:spcPts val="499"/>
              </a:spcBef>
              <a:spcAft>
                <a:spcPts val="0"/>
              </a:spcAft>
              <a:buClr>
                <a:schemeClr val="dk1"/>
              </a:buClr>
              <a:buSzPts val="2494"/>
              <a:buChar char="•"/>
              <a:defRPr sz="2494"/>
            </a:lvl3pPr>
            <a:lvl4pPr indent="-360553" lvl="3" marL="1828800" algn="l">
              <a:spcBef>
                <a:spcPts val="416"/>
              </a:spcBef>
              <a:spcAft>
                <a:spcPts val="0"/>
              </a:spcAft>
              <a:buClr>
                <a:schemeClr val="dk1"/>
              </a:buClr>
              <a:buSzPts val="2078"/>
              <a:buChar char="–"/>
              <a:defRPr sz="2078"/>
            </a:lvl4pPr>
            <a:lvl5pPr indent="-360553" lvl="4" marL="2286000" algn="l">
              <a:spcBef>
                <a:spcPts val="416"/>
              </a:spcBef>
              <a:spcAft>
                <a:spcPts val="0"/>
              </a:spcAft>
              <a:buClr>
                <a:schemeClr val="dk1"/>
              </a:buClr>
              <a:buSzPts val="2078"/>
              <a:buChar char="»"/>
              <a:defRPr sz="2078"/>
            </a:lvl5pPr>
            <a:lvl6pPr indent="-360553" lvl="5" marL="2743200" algn="l">
              <a:spcBef>
                <a:spcPts val="416"/>
              </a:spcBef>
              <a:spcAft>
                <a:spcPts val="0"/>
              </a:spcAft>
              <a:buClr>
                <a:schemeClr val="dk1"/>
              </a:buClr>
              <a:buSzPts val="2078"/>
              <a:buChar char="•"/>
              <a:defRPr sz="2078"/>
            </a:lvl6pPr>
            <a:lvl7pPr indent="-360553" lvl="6" marL="3200400" algn="l">
              <a:spcBef>
                <a:spcPts val="416"/>
              </a:spcBef>
              <a:spcAft>
                <a:spcPts val="0"/>
              </a:spcAft>
              <a:buClr>
                <a:schemeClr val="dk1"/>
              </a:buClr>
              <a:buSzPts val="2078"/>
              <a:buChar char="•"/>
              <a:defRPr sz="2078"/>
            </a:lvl7pPr>
            <a:lvl8pPr indent="-360553" lvl="7" marL="3657600" algn="l">
              <a:spcBef>
                <a:spcPts val="416"/>
              </a:spcBef>
              <a:spcAft>
                <a:spcPts val="0"/>
              </a:spcAft>
              <a:buClr>
                <a:schemeClr val="dk1"/>
              </a:buClr>
              <a:buSzPts val="2078"/>
              <a:buChar char="•"/>
              <a:defRPr sz="2078"/>
            </a:lvl8pPr>
            <a:lvl9pPr indent="-360553" lvl="8" marL="4114800" algn="l">
              <a:spcBef>
                <a:spcPts val="416"/>
              </a:spcBef>
              <a:spcAft>
                <a:spcPts val="0"/>
              </a:spcAft>
              <a:buClr>
                <a:schemeClr val="dk1"/>
              </a:buClr>
              <a:buSzPts val="2078"/>
              <a:buChar char="•"/>
              <a:defRPr sz="2078"/>
            </a:lvl9pPr>
          </a:lstStyle>
          <a:p/>
        </p:txBody>
      </p:sp>
      <p:sp>
        <p:nvSpPr>
          <p:cNvPr id="47" name="Google Shape;47;p78"/>
          <p:cNvSpPr txBox="1"/>
          <p:nvPr>
            <p:ph idx="2" type="body"/>
          </p:nvPr>
        </p:nvSpPr>
        <p:spPr>
          <a:xfrm>
            <a:off x="513875" y="1491242"/>
            <a:ext cx="3381218" cy="4874579"/>
          </a:xfrm>
          <a:prstGeom prst="rect">
            <a:avLst/>
          </a:prstGeom>
          <a:noFill/>
          <a:ln>
            <a:noFill/>
          </a:ln>
        </p:spPr>
        <p:txBody>
          <a:bodyPr anchorCtr="0" anchor="t" bIns="45700" lIns="91425" spcFirstLastPara="1" rIns="91425" wrap="square" tIns="45700">
            <a:noAutofit/>
          </a:bodyPr>
          <a:lstStyle>
            <a:lvl1pPr indent="-228600" lvl="0" marL="457200" algn="l">
              <a:spcBef>
                <a:spcPts val="291"/>
              </a:spcBef>
              <a:spcAft>
                <a:spcPts val="0"/>
              </a:spcAft>
              <a:buClr>
                <a:schemeClr val="dk1"/>
              </a:buClr>
              <a:buSzPts val="1455"/>
              <a:buNone/>
              <a:defRPr sz="1455"/>
            </a:lvl1pPr>
            <a:lvl2pPr indent="-228600" lvl="1" marL="914400" algn="l">
              <a:spcBef>
                <a:spcPts val="249"/>
              </a:spcBef>
              <a:spcAft>
                <a:spcPts val="0"/>
              </a:spcAft>
              <a:buClr>
                <a:schemeClr val="dk1"/>
              </a:buClr>
              <a:buSzPts val="1247"/>
              <a:buNone/>
              <a:defRPr sz="1247"/>
            </a:lvl2pPr>
            <a:lvl3pPr indent="-228600" lvl="2" marL="1371600" algn="l">
              <a:spcBef>
                <a:spcPts val="208"/>
              </a:spcBef>
              <a:spcAft>
                <a:spcPts val="0"/>
              </a:spcAft>
              <a:buClr>
                <a:schemeClr val="dk1"/>
              </a:buClr>
              <a:buSzPts val="1039"/>
              <a:buNone/>
              <a:defRPr sz="1039"/>
            </a:lvl3pPr>
            <a:lvl4pPr indent="-228600" lvl="3" marL="1828800" algn="l">
              <a:spcBef>
                <a:spcPts val="187"/>
              </a:spcBef>
              <a:spcAft>
                <a:spcPts val="0"/>
              </a:spcAft>
              <a:buClr>
                <a:schemeClr val="dk1"/>
              </a:buClr>
              <a:buSzPts val="935"/>
              <a:buNone/>
              <a:defRPr sz="935"/>
            </a:lvl4pPr>
            <a:lvl5pPr indent="-228600" lvl="4" marL="2286000" algn="l">
              <a:spcBef>
                <a:spcPts val="187"/>
              </a:spcBef>
              <a:spcAft>
                <a:spcPts val="0"/>
              </a:spcAft>
              <a:buClr>
                <a:schemeClr val="dk1"/>
              </a:buClr>
              <a:buSzPts val="935"/>
              <a:buNone/>
              <a:defRPr sz="935"/>
            </a:lvl5pPr>
            <a:lvl6pPr indent="-228600" lvl="5" marL="2743200" algn="l">
              <a:spcBef>
                <a:spcPts val="187"/>
              </a:spcBef>
              <a:spcAft>
                <a:spcPts val="0"/>
              </a:spcAft>
              <a:buClr>
                <a:schemeClr val="dk1"/>
              </a:buClr>
              <a:buSzPts val="935"/>
              <a:buNone/>
              <a:defRPr sz="935"/>
            </a:lvl6pPr>
            <a:lvl7pPr indent="-228600" lvl="6" marL="3200400" algn="l">
              <a:spcBef>
                <a:spcPts val="187"/>
              </a:spcBef>
              <a:spcAft>
                <a:spcPts val="0"/>
              </a:spcAft>
              <a:buClr>
                <a:schemeClr val="dk1"/>
              </a:buClr>
              <a:buSzPts val="935"/>
              <a:buNone/>
              <a:defRPr sz="935"/>
            </a:lvl7pPr>
            <a:lvl8pPr indent="-228600" lvl="7" marL="3657600" algn="l">
              <a:spcBef>
                <a:spcPts val="187"/>
              </a:spcBef>
              <a:spcAft>
                <a:spcPts val="0"/>
              </a:spcAft>
              <a:buClr>
                <a:schemeClr val="dk1"/>
              </a:buClr>
              <a:buSzPts val="935"/>
              <a:buNone/>
              <a:defRPr sz="935"/>
            </a:lvl8pPr>
            <a:lvl9pPr indent="-228600" lvl="8" marL="4114800" algn="l">
              <a:spcBef>
                <a:spcPts val="187"/>
              </a:spcBef>
              <a:spcAft>
                <a:spcPts val="0"/>
              </a:spcAft>
              <a:buClr>
                <a:schemeClr val="dk1"/>
              </a:buClr>
              <a:buSzPts val="935"/>
              <a:buNone/>
              <a:defRPr sz="935"/>
            </a:lvl9pPr>
          </a:lstStyle>
          <a:p/>
        </p:txBody>
      </p:sp>
      <p:sp>
        <p:nvSpPr>
          <p:cNvPr id="48" name="Google Shape;48;p78"/>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8"/>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8"/>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олько заголовок" type="titleOnly">
  <p:cSld name="TITLE_ONLY">
    <p:spTree>
      <p:nvGrpSpPr>
        <p:cNvPr id="51" name="Shape 51"/>
        <p:cNvGrpSpPr/>
        <p:nvPr/>
      </p:nvGrpSpPr>
      <p:grpSpPr>
        <a:xfrm>
          <a:off x="0" y="0"/>
          <a:ext cx="0" cy="0"/>
          <a:chOff x="0" y="0"/>
          <a:chExt cx="0" cy="0"/>
        </a:xfrm>
      </p:grpSpPr>
      <p:sp>
        <p:nvSpPr>
          <p:cNvPr id="52" name="Google Shape;52;p79"/>
          <p:cNvSpPr txBox="1"/>
          <p:nvPr>
            <p:ph type="title"/>
          </p:nvPr>
        </p:nvSpPr>
        <p:spPr>
          <a:xfrm>
            <a:off x="514350" y="285750"/>
            <a:ext cx="9248775" cy="11874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 name="Google Shape;53;p79"/>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79"/>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79"/>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равнение" type="twoTxTwoObj">
  <p:cSld name="TWO_OBJECTS_WITH_TEXT">
    <p:spTree>
      <p:nvGrpSpPr>
        <p:cNvPr id="56" name="Shape 56"/>
        <p:cNvGrpSpPr/>
        <p:nvPr/>
      </p:nvGrpSpPr>
      <p:grpSpPr>
        <a:xfrm>
          <a:off x="0" y="0"/>
          <a:ext cx="0" cy="0"/>
          <a:chOff x="0" y="0"/>
          <a:chExt cx="0" cy="0"/>
        </a:xfrm>
      </p:grpSpPr>
      <p:sp>
        <p:nvSpPr>
          <p:cNvPr id="57" name="Google Shape;57;p80"/>
          <p:cNvSpPr txBox="1"/>
          <p:nvPr>
            <p:ph type="title"/>
          </p:nvPr>
        </p:nvSpPr>
        <p:spPr>
          <a:xfrm>
            <a:off x="514350" y="285750"/>
            <a:ext cx="9248775" cy="11874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 name="Google Shape;58;p80"/>
          <p:cNvSpPr txBox="1"/>
          <p:nvPr>
            <p:ph idx="1" type="body"/>
          </p:nvPr>
        </p:nvSpPr>
        <p:spPr>
          <a:xfrm>
            <a:off x="513874" y="1595167"/>
            <a:ext cx="4541003" cy="664790"/>
          </a:xfrm>
          <a:prstGeom prst="rect">
            <a:avLst/>
          </a:prstGeom>
          <a:noFill/>
          <a:ln>
            <a:noFill/>
          </a:ln>
        </p:spPr>
        <p:txBody>
          <a:bodyPr anchorCtr="0" anchor="b" bIns="45700" lIns="91425" spcFirstLastPara="1" rIns="91425" wrap="square" tIns="45700">
            <a:noAutofit/>
          </a:bodyPr>
          <a:lstStyle>
            <a:lvl1pPr indent="-228600" lvl="0" marL="457200" algn="l">
              <a:spcBef>
                <a:spcPts val="499"/>
              </a:spcBef>
              <a:spcAft>
                <a:spcPts val="0"/>
              </a:spcAft>
              <a:buClr>
                <a:schemeClr val="dk1"/>
              </a:buClr>
              <a:buSzPts val="2494"/>
              <a:buNone/>
              <a:defRPr b="1" sz="2494"/>
            </a:lvl1pPr>
            <a:lvl2pPr indent="-228600" lvl="1" marL="914400" algn="l">
              <a:spcBef>
                <a:spcPts val="416"/>
              </a:spcBef>
              <a:spcAft>
                <a:spcPts val="0"/>
              </a:spcAft>
              <a:buClr>
                <a:schemeClr val="dk1"/>
              </a:buClr>
              <a:buSzPts val="2078"/>
              <a:buNone/>
              <a:defRPr b="1" sz="2078"/>
            </a:lvl2pPr>
            <a:lvl3pPr indent="-228600" lvl="2" marL="1371600" algn="l">
              <a:spcBef>
                <a:spcPts val="374"/>
              </a:spcBef>
              <a:spcAft>
                <a:spcPts val="0"/>
              </a:spcAft>
              <a:buClr>
                <a:schemeClr val="dk1"/>
              </a:buClr>
              <a:buSzPts val="1870"/>
              <a:buNone/>
              <a:defRPr b="1" sz="1870"/>
            </a:lvl3pPr>
            <a:lvl4pPr indent="-228600" lvl="3" marL="1828800" algn="l">
              <a:spcBef>
                <a:spcPts val="333"/>
              </a:spcBef>
              <a:spcAft>
                <a:spcPts val="0"/>
              </a:spcAft>
              <a:buClr>
                <a:schemeClr val="dk1"/>
              </a:buClr>
              <a:buSzPts val="1663"/>
              <a:buNone/>
              <a:defRPr b="1" sz="1662"/>
            </a:lvl4pPr>
            <a:lvl5pPr indent="-228600" lvl="4" marL="2286000" algn="l">
              <a:spcBef>
                <a:spcPts val="333"/>
              </a:spcBef>
              <a:spcAft>
                <a:spcPts val="0"/>
              </a:spcAft>
              <a:buClr>
                <a:schemeClr val="dk1"/>
              </a:buClr>
              <a:buSzPts val="1663"/>
              <a:buNone/>
              <a:defRPr b="1" sz="1662"/>
            </a:lvl5pPr>
            <a:lvl6pPr indent="-228600" lvl="5" marL="2743200" algn="l">
              <a:spcBef>
                <a:spcPts val="333"/>
              </a:spcBef>
              <a:spcAft>
                <a:spcPts val="0"/>
              </a:spcAft>
              <a:buClr>
                <a:schemeClr val="dk1"/>
              </a:buClr>
              <a:buSzPts val="1663"/>
              <a:buNone/>
              <a:defRPr b="1" sz="1662"/>
            </a:lvl6pPr>
            <a:lvl7pPr indent="-228600" lvl="6" marL="3200400" algn="l">
              <a:spcBef>
                <a:spcPts val="333"/>
              </a:spcBef>
              <a:spcAft>
                <a:spcPts val="0"/>
              </a:spcAft>
              <a:buClr>
                <a:schemeClr val="dk1"/>
              </a:buClr>
              <a:buSzPts val="1663"/>
              <a:buNone/>
              <a:defRPr b="1" sz="1662"/>
            </a:lvl7pPr>
            <a:lvl8pPr indent="-228600" lvl="7" marL="3657600" algn="l">
              <a:spcBef>
                <a:spcPts val="333"/>
              </a:spcBef>
              <a:spcAft>
                <a:spcPts val="0"/>
              </a:spcAft>
              <a:buClr>
                <a:schemeClr val="dk1"/>
              </a:buClr>
              <a:buSzPts val="1663"/>
              <a:buNone/>
              <a:defRPr b="1" sz="1662"/>
            </a:lvl8pPr>
            <a:lvl9pPr indent="-228600" lvl="8" marL="4114800" algn="l">
              <a:spcBef>
                <a:spcPts val="333"/>
              </a:spcBef>
              <a:spcAft>
                <a:spcPts val="0"/>
              </a:spcAft>
              <a:buClr>
                <a:schemeClr val="dk1"/>
              </a:buClr>
              <a:buSzPts val="1663"/>
              <a:buNone/>
              <a:defRPr b="1" sz="1662"/>
            </a:lvl9pPr>
          </a:lstStyle>
          <a:p/>
        </p:txBody>
      </p:sp>
      <p:sp>
        <p:nvSpPr>
          <p:cNvPr id="59" name="Google Shape;59;p80"/>
          <p:cNvSpPr txBox="1"/>
          <p:nvPr>
            <p:ph idx="2" type="body"/>
          </p:nvPr>
        </p:nvSpPr>
        <p:spPr>
          <a:xfrm>
            <a:off x="513874" y="2259957"/>
            <a:ext cx="4541003" cy="4105864"/>
          </a:xfrm>
          <a:prstGeom prst="rect">
            <a:avLst/>
          </a:prstGeom>
          <a:noFill/>
          <a:ln>
            <a:noFill/>
          </a:ln>
        </p:spPr>
        <p:txBody>
          <a:bodyPr anchorCtr="0" anchor="t" bIns="45700" lIns="91425" spcFirstLastPara="1" rIns="91425" wrap="square" tIns="45700">
            <a:noAutofit/>
          </a:bodyPr>
          <a:lstStyle>
            <a:lvl1pPr indent="-386969" lvl="0" marL="457200" algn="l">
              <a:spcBef>
                <a:spcPts val="499"/>
              </a:spcBef>
              <a:spcAft>
                <a:spcPts val="0"/>
              </a:spcAft>
              <a:buClr>
                <a:schemeClr val="dk1"/>
              </a:buClr>
              <a:buSzPts val="2494"/>
              <a:buChar char="•"/>
              <a:defRPr sz="2494"/>
            </a:lvl1pPr>
            <a:lvl2pPr indent="-360553" lvl="1" marL="914400" algn="l">
              <a:spcBef>
                <a:spcPts val="416"/>
              </a:spcBef>
              <a:spcAft>
                <a:spcPts val="0"/>
              </a:spcAft>
              <a:buClr>
                <a:schemeClr val="dk1"/>
              </a:buClr>
              <a:buSzPts val="2078"/>
              <a:buChar char="–"/>
              <a:defRPr sz="2078"/>
            </a:lvl2pPr>
            <a:lvl3pPr indent="-347344" lvl="2" marL="1371600" algn="l">
              <a:spcBef>
                <a:spcPts val="374"/>
              </a:spcBef>
              <a:spcAft>
                <a:spcPts val="0"/>
              </a:spcAft>
              <a:buClr>
                <a:schemeClr val="dk1"/>
              </a:buClr>
              <a:buSzPts val="1870"/>
              <a:buChar char="•"/>
              <a:defRPr sz="1870"/>
            </a:lvl3pPr>
            <a:lvl4pPr indent="-334200" lvl="3" marL="1828800" algn="l">
              <a:spcBef>
                <a:spcPts val="333"/>
              </a:spcBef>
              <a:spcAft>
                <a:spcPts val="0"/>
              </a:spcAft>
              <a:buClr>
                <a:schemeClr val="dk1"/>
              </a:buClr>
              <a:buSzPts val="1663"/>
              <a:buChar char="–"/>
              <a:defRPr sz="1662"/>
            </a:lvl4pPr>
            <a:lvl5pPr indent="-334200" lvl="4" marL="2286000" algn="l">
              <a:spcBef>
                <a:spcPts val="333"/>
              </a:spcBef>
              <a:spcAft>
                <a:spcPts val="0"/>
              </a:spcAft>
              <a:buClr>
                <a:schemeClr val="dk1"/>
              </a:buClr>
              <a:buSzPts val="1663"/>
              <a:buChar char="»"/>
              <a:defRPr sz="1662"/>
            </a:lvl5pPr>
            <a:lvl6pPr indent="-334200" lvl="5" marL="2743200" algn="l">
              <a:spcBef>
                <a:spcPts val="333"/>
              </a:spcBef>
              <a:spcAft>
                <a:spcPts val="0"/>
              </a:spcAft>
              <a:buClr>
                <a:schemeClr val="dk1"/>
              </a:buClr>
              <a:buSzPts val="1663"/>
              <a:buChar char="•"/>
              <a:defRPr sz="1662"/>
            </a:lvl6pPr>
            <a:lvl7pPr indent="-334200" lvl="6" marL="3200400" algn="l">
              <a:spcBef>
                <a:spcPts val="333"/>
              </a:spcBef>
              <a:spcAft>
                <a:spcPts val="0"/>
              </a:spcAft>
              <a:buClr>
                <a:schemeClr val="dk1"/>
              </a:buClr>
              <a:buSzPts val="1663"/>
              <a:buChar char="•"/>
              <a:defRPr sz="1662"/>
            </a:lvl7pPr>
            <a:lvl8pPr indent="-334200" lvl="7" marL="3657600" algn="l">
              <a:spcBef>
                <a:spcPts val="333"/>
              </a:spcBef>
              <a:spcAft>
                <a:spcPts val="0"/>
              </a:spcAft>
              <a:buClr>
                <a:schemeClr val="dk1"/>
              </a:buClr>
              <a:buSzPts val="1663"/>
              <a:buChar char="•"/>
              <a:defRPr sz="1662"/>
            </a:lvl8pPr>
            <a:lvl9pPr indent="-334200" lvl="8" marL="4114800" algn="l">
              <a:spcBef>
                <a:spcPts val="333"/>
              </a:spcBef>
              <a:spcAft>
                <a:spcPts val="0"/>
              </a:spcAft>
              <a:buClr>
                <a:schemeClr val="dk1"/>
              </a:buClr>
              <a:buSzPts val="1663"/>
              <a:buChar char="•"/>
              <a:defRPr sz="1662"/>
            </a:lvl9pPr>
          </a:lstStyle>
          <a:p/>
        </p:txBody>
      </p:sp>
      <p:sp>
        <p:nvSpPr>
          <p:cNvPr id="60" name="Google Shape;60;p80"/>
          <p:cNvSpPr txBox="1"/>
          <p:nvPr>
            <p:ph idx="3" type="body"/>
          </p:nvPr>
        </p:nvSpPr>
        <p:spPr>
          <a:xfrm>
            <a:off x="5220815" y="1595167"/>
            <a:ext cx="4542787" cy="664790"/>
          </a:xfrm>
          <a:prstGeom prst="rect">
            <a:avLst/>
          </a:prstGeom>
          <a:noFill/>
          <a:ln>
            <a:noFill/>
          </a:ln>
        </p:spPr>
        <p:txBody>
          <a:bodyPr anchorCtr="0" anchor="b" bIns="45700" lIns="91425" spcFirstLastPara="1" rIns="91425" wrap="square" tIns="45700">
            <a:noAutofit/>
          </a:bodyPr>
          <a:lstStyle>
            <a:lvl1pPr indent="-228600" lvl="0" marL="457200" algn="l">
              <a:spcBef>
                <a:spcPts val="499"/>
              </a:spcBef>
              <a:spcAft>
                <a:spcPts val="0"/>
              </a:spcAft>
              <a:buClr>
                <a:schemeClr val="dk1"/>
              </a:buClr>
              <a:buSzPts val="2494"/>
              <a:buNone/>
              <a:defRPr b="1" sz="2494"/>
            </a:lvl1pPr>
            <a:lvl2pPr indent="-228600" lvl="1" marL="914400" algn="l">
              <a:spcBef>
                <a:spcPts val="416"/>
              </a:spcBef>
              <a:spcAft>
                <a:spcPts val="0"/>
              </a:spcAft>
              <a:buClr>
                <a:schemeClr val="dk1"/>
              </a:buClr>
              <a:buSzPts val="2078"/>
              <a:buNone/>
              <a:defRPr b="1" sz="2078"/>
            </a:lvl2pPr>
            <a:lvl3pPr indent="-228600" lvl="2" marL="1371600" algn="l">
              <a:spcBef>
                <a:spcPts val="374"/>
              </a:spcBef>
              <a:spcAft>
                <a:spcPts val="0"/>
              </a:spcAft>
              <a:buClr>
                <a:schemeClr val="dk1"/>
              </a:buClr>
              <a:buSzPts val="1870"/>
              <a:buNone/>
              <a:defRPr b="1" sz="1870"/>
            </a:lvl3pPr>
            <a:lvl4pPr indent="-228600" lvl="3" marL="1828800" algn="l">
              <a:spcBef>
                <a:spcPts val="333"/>
              </a:spcBef>
              <a:spcAft>
                <a:spcPts val="0"/>
              </a:spcAft>
              <a:buClr>
                <a:schemeClr val="dk1"/>
              </a:buClr>
              <a:buSzPts val="1663"/>
              <a:buNone/>
              <a:defRPr b="1" sz="1662"/>
            </a:lvl4pPr>
            <a:lvl5pPr indent="-228600" lvl="4" marL="2286000" algn="l">
              <a:spcBef>
                <a:spcPts val="333"/>
              </a:spcBef>
              <a:spcAft>
                <a:spcPts val="0"/>
              </a:spcAft>
              <a:buClr>
                <a:schemeClr val="dk1"/>
              </a:buClr>
              <a:buSzPts val="1663"/>
              <a:buNone/>
              <a:defRPr b="1" sz="1662"/>
            </a:lvl5pPr>
            <a:lvl6pPr indent="-228600" lvl="5" marL="2743200" algn="l">
              <a:spcBef>
                <a:spcPts val="333"/>
              </a:spcBef>
              <a:spcAft>
                <a:spcPts val="0"/>
              </a:spcAft>
              <a:buClr>
                <a:schemeClr val="dk1"/>
              </a:buClr>
              <a:buSzPts val="1663"/>
              <a:buNone/>
              <a:defRPr b="1" sz="1662"/>
            </a:lvl6pPr>
            <a:lvl7pPr indent="-228600" lvl="6" marL="3200400" algn="l">
              <a:spcBef>
                <a:spcPts val="333"/>
              </a:spcBef>
              <a:spcAft>
                <a:spcPts val="0"/>
              </a:spcAft>
              <a:buClr>
                <a:schemeClr val="dk1"/>
              </a:buClr>
              <a:buSzPts val="1663"/>
              <a:buNone/>
              <a:defRPr b="1" sz="1662"/>
            </a:lvl7pPr>
            <a:lvl8pPr indent="-228600" lvl="7" marL="3657600" algn="l">
              <a:spcBef>
                <a:spcPts val="333"/>
              </a:spcBef>
              <a:spcAft>
                <a:spcPts val="0"/>
              </a:spcAft>
              <a:buClr>
                <a:schemeClr val="dk1"/>
              </a:buClr>
              <a:buSzPts val="1663"/>
              <a:buNone/>
              <a:defRPr b="1" sz="1662"/>
            </a:lvl8pPr>
            <a:lvl9pPr indent="-228600" lvl="8" marL="4114800" algn="l">
              <a:spcBef>
                <a:spcPts val="333"/>
              </a:spcBef>
              <a:spcAft>
                <a:spcPts val="0"/>
              </a:spcAft>
              <a:buClr>
                <a:schemeClr val="dk1"/>
              </a:buClr>
              <a:buSzPts val="1663"/>
              <a:buNone/>
              <a:defRPr b="1" sz="1662"/>
            </a:lvl9pPr>
          </a:lstStyle>
          <a:p/>
        </p:txBody>
      </p:sp>
      <p:sp>
        <p:nvSpPr>
          <p:cNvPr id="61" name="Google Shape;61;p80"/>
          <p:cNvSpPr txBox="1"/>
          <p:nvPr>
            <p:ph idx="4" type="body"/>
          </p:nvPr>
        </p:nvSpPr>
        <p:spPr>
          <a:xfrm>
            <a:off x="5220815" y="2259957"/>
            <a:ext cx="4542787" cy="4105864"/>
          </a:xfrm>
          <a:prstGeom prst="rect">
            <a:avLst/>
          </a:prstGeom>
          <a:noFill/>
          <a:ln>
            <a:noFill/>
          </a:ln>
        </p:spPr>
        <p:txBody>
          <a:bodyPr anchorCtr="0" anchor="t" bIns="45700" lIns="91425" spcFirstLastPara="1" rIns="91425" wrap="square" tIns="45700">
            <a:noAutofit/>
          </a:bodyPr>
          <a:lstStyle>
            <a:lvl1pPr indent="-386969" lvl="0" marL="457200" algn="l">
              <a:spcBef>
                <a:spcPts val="499"/>
              </a:spcBef>
              <a:spcAft>
                <a:spcPts val="0"/>
              </a:spcAft>
              <a:buClr>
                <a:schemeClr val="dk1"/>
              </a:buClr>
              <a:buSzPts val="2494"/>
              <a:buChar char="•"/>
              <a:defRPr sz="2494"/>
            </a:lvl1pPr>
            <a:lvl2pPr indent="-360553" lvl="1" marL="914400" algn="l">
              <a:spcBef>
                <a:spcPts val="416"/>
              </a:spcBef>
              <a:spcAft>
                <a:spcPts val="0"/>
              </a:spcAft>
              <a:buClr>
                <a:schemeClr val="dk1"/>
              </a:buClr>
              <a:buSzPts val="2078"/>
              <a:buChar char="–"/>
              <a:defRPr sz="2078"/>
            </a:lvl2pPr>
            <a:lvl3pPr indent="-347344" lvl="2" marL="1371600" algn="l">
              <a:spcBef>
                <a:spcPts val="374"/>
              </a:spcBef>
              <a:spcAft>
                <a:spcPts val="0"/>
              </a:spcAft>
              <a:buClr>
                <a:schemeClr val="dk1"/>
              </a:buClr>
              <a:buSzPts val="1870"/>
              <a:buChar char="•"/>
              <a:defRPr sz="1870"/>
            </a:lvl3pPr>
            <a:lvl4pPr indent="-334200" lvl="3" marL="1828800" algn="l">
              <a:spcBef>
                <a:spcPts val="333"/>
              </a:spcBef>
              <a:spcAft>
                <a:spcPts val="0"/>
              </a:spcAft>
              <a:buClr>
                <a:schemeClr val="dk1"/>
              </a:buClr>
              <a:buSzPts val="1663"/>
              <a:buChar char="–"/>
              <a:defRPr sz="1662"/>
            </a:lvl4pPr>
            <a:lvl5pPr indent="-334200" lvl="4" marL="2286000" algn="l">
              <a:spcBef>
                <a:spcPts val="333"/>
              </a:spcBef>
              <a:spcAft>
                <a:spcPts val="0"/>
              </a:spcAft>
              <a:buClr>
                <a:schemeClr val="dk1"/>
              </a:buClr>
              <a:buSzPts val="1663"/>
              <a:buChar char="»"/>
              <a:defRPr sz="1662"/>
            </a:lvl5pPr>
            <a:lvl6pPr indent="-334200" lvl="5" marL="2743200" algn="l">
              <a:spcBef>
                <a:spcPts val="333"/>
              </a:spcBef>
              <a:spcAft>
                <a:spcPts val="0"/>
              </a:spcAft>
              <a:buClr>
                <a:schemeClr val="dk1"/>
              </a:buClr>
              <a:buSzPts val="1663"/>
              <a:buChar char="•"/>
              <a:defRPr sz="1662"/>
            </a:lvl6pPr>
            <a:lvl7pPr indent="-334200" lvl="6" marL="3200400" algn="l">
              <a:spcBef>
                <a:spcPts val="333"/>
              </a:spcBef>
              <a:spcAft>
                <a:spcPts val="0"/>
              </a:spcAft>
              <a:buClr>
                <a:schemeClr val="dk1"/>
              </a:buClr>
              <a:buSzPts val="1663"/>
              <a:buChar char="•"/>
              <a:defRPr sz="1662"/>
            </a:lvl7pPr>
            <a:lvl8pPr indent="-334200" lvl="7" marL="3657600" algn="l">
              <a:spcBef>
                <a:spcPts val="333"/>
              </a:spcBef>
              <a:spcAft>
                <a:spcPts val="0"/>
              </a:spcAft>
              <a:buClr>
                <a:schemeClr val="dk1"/>
              </a:buClr>
              <a:buSzPts val="1663"/>
              <a:buChar char="•"/>
              <a:defRPr sz="1662"/>
            </a:lvl8pPr>
            <a:lvl9pPr indent="-334200" lvl="8" marL="4114800" algn="l">
              <a:spcBef>
                <a:spcPts val="333"/>
              </a:spcBef>
              <a:spcAft>
                <a:spcPts val="0"/>
              </a:spcAft>
              <a:buClr>
                <a:schemeClr val="dk1"/>
              </a:buClr>
              <a:buSzPts val="1663"/>
              <a:buChar char="•"/>
              <a:defRPr sz="1662"/>
            </a:lvl9pPr>
          </a:lstStyle>
          <a:p/>
        </p:txBody>
      </p:sp>
      <p:sp>
        <p:nvSpPr>
          <p:cNvPr id="62" name="Google Shape;62;p80"/>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80"/>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80"/>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объекта" type="twoObj">
  <p:cSld name="TWO_OBJECTS">
    <p:spTree>
      <p:nvGrpSpPr>
        <p:cNvPr id="65" name="Shape 65"/>
        <p:cNvGrpSpPr/>
        <p:nvPr/>
      </p:nvGrpSpPr>
      <p:grpSpPr>
        <a:xfrm>
          <a:off x="0" y="0"/>
          <a:ext cx="0" cy="0"/>
          <a:chOff x="0" y="0"/>
          <a:chExt cx="0" cy="0"/>
        </a:xfrm>
      </p:grpSpPr>
      <p:sp>
        <p:nvSpPr>
          <p:cNvPr id="66" name="Google Shape;66;p81"/>
          <p:cNvSpPr txBox="1"/>
          <p:nvPr>
            <p:ph type="title"/>
          </p:nvPr>
        </p:nvSpPr>
        <p:spPr>
          <a:xfrm>
            <a:off x="514350" y="285750"/>
            <a:ext cx="9248775" cy="11874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81"/>
          <p:cNvSpPr txBox="1"/>
          <p:nvPr>
            <p:ph idx="1" type="body"/>
          </p:nvPr>
        </p:nvSpPr>
        <p:spPr>
          <a:xfrm>
            <a:off x="513874" y="1662801"/>
            <a:ext cx="4539218" cy="4703021"/>
          </a:xfrm>
          <a:prstGeom prst="rect">
            <a:avLst/>
          </a:prstGeom>
          <a:noFill/>
          <a:ln>
            <a:noFill/>
          </a:ln>
        </p:spPr>
        <p:txBody>
          <a:bodyPr anchorCtr="0" anchor="t" bIns="45700" lIns="91425" spcFirstLastPara="1" rIns="91425" wrap="square" tIns="45700">
            <a:noAutofit/>
          </a:bodyPr>
          <a:lstStyle>
            <a:lvl1pPr indent="-413321" lvl="0" marL="457200" algn="l">
              <a:spcBef>
                <a:spcPts val="582"/>
              </a:spcBef>
              <a:spcAft>
                <a:spcPts val="0"/>
              </a:spcAft>
              <a:buClr>
                <a:schemeClr val="dk1"/>
              </a:buClr>
              <a:buSzPts val="2909"/>
              <a:buChar char="•"/>
              <a:defRPr sz="2909"/>
            </a:lvl1pPr>
            <a:lvl2pPr indent="-386969" lvl="1" marL="914400" algn="l">
              <a:spcBef>
                <a:spcPts val="499"/>
              </a:spcBef>
              <a:spcAft>
                <a:spcPts val="0"/>
              </a:spcAft>
              <a:buClr>
                <a:schemeClr val="dk1"/>
              </a:buClr>
              <a:buSzPts val="2494"/>
              <a:buChar char="–"/>
              <a:defRPr sz="2494"/>
            </a:lvl2pPr>
            <a:lvl3pPr indent="-360553" lvl="2" marL="1371600" algn="l">
              <a:spcBef>
                <a:spcPts val="416"/>
              </a:spcBef>
              <a:spcAft>
                <a:spcPts val="0"/>
              </a:spcAft>
              <a:buClr>
                <a:schemeClr val="dk1"/>
              </a:buClr>
              <a:buSzPts val="2078"/>
              <a:buChar char="•"/>
              <a:defRPr sz="2078"/>
            </a:lvl3pPr>
            <a:lvl4pPr indent="-347344" lvl="3" marL="1828800" algn="l">
              <a:spcBef>
                <a:spcPts val="374"/>
              </a:spcBef>
              <a:spcAft>
                <a:spcPts val="0"/>
              </a:spcAft>
              <a:buClr>
                <a:schemeClr val="dk1"/>
              </a:buClr>
              <a:buSzPts val="1870"/>
              <a:buChar char="–"/>
              <a:defRPr sz="1870"/>
            </a:lvl4pPr>
            <a:lvl5pPr indent="-347345" lvl="4" marL="2286000" algn="l">
              <a:spcBef>
                <a:spcPts val="374"/>
              </a:spcBef>
              <a:spcAft>
                <a:spcPts val="0"/>
              </a:spcAft>
              <a:buClr>
                <a:schemeClr val="dk1"/>
              </a:buClr>
              <a:buSzPts val="1870"/>
              <a:buChar char="»"/>
              <a:defRPr sz="1870"/>
            </a:lvl5pPr>
            <a:lvl6pPr indent="-347345" lvl="5" marL="2743200" algn="l">
              <a:spcBef>
                <a:spcPts val="374"/>
              </a:spcBef>
              <a:spcAft>
                <a:spcPts val="0"/>
              </a:spcAft>
              <a:buClr>
                <a:schemeClr val="dk1"/>
              </a:buClr>
              <a:buSzPts val="1870"/>
              <a:buChar char="•"/>
              <a:defRPr sz="1870"/>
            </a:lvl6pPr>
            <a:lvl7pPr indent="-347345" lvl="6" marL="3200400" algn="l">
              <a:spcBef>
                <a:spcPts val="374"/>
              </a:spcBef>
              <a:spcAft>
                <a:spcPts val="0"/>
              </a:spcAft>
              <a:buClr>
                <a:schemeClr val="dk1"/>
              </a:buClr>
              <a:buSzPts val="1870"/>
              <a:buChar char="•"/>
              <a:defRPr sz="1870"/>
            </a:lvl7pPr>
            <a:lvl8pPr indent="-347345" lvl="7" marL="3657600" algn="l">
              <a:spcBef>
                <a:spcPts val="374"/>
              </a:spcBef>
              <a:spcAft>
                <a:spcPts val="0"/>
              </a:spcAft>
              <a:buClr>
                <a:schemeClr val="dk1"/>
              </a:buClr>
              <a:buSzPts val="1870"/>
              <a:buChar char="•"/>
              <a:defRPr sz="1870"/>
            </a:lvl8pPr>
            <a:lvl9pPr indent="-347345" lvl="8" marL="4114800" algn="l">
              <a:spcBef>
                <a:spcPts val="374"/>
              </a:spcBef>
              <a:spcAft>
                <a:spcPts val="0"/>
              </a:spcAft>
              <a:buClr>
                <a:schemeClr val="dk1"/>
              </a:buClr>
              <a:buSzPts val="1870"/>
              <a:buChar char="•"/>
              <a:defRPr sz="1870"/>
            </a:lvl9pPr>
          </a:lstStyle>
          <a:p/>
        </p:txBody>
      </p:sp>
      <p:sp>
        <p:nvSpPr>
          <p:cNvPr id="68" name="Google Shape;68;p81"/>
          <p:cNvSpPr txBox="1"/>
          <p:nvPr>
            <p:ph idx="2" type="body"/>
          </p:nvPr>
        </p:nvSpPr>
        <p:spPr>
          <a:xfrm>
            <a:off x="5224383" y="1662801"/>
            <a:ext cx="4539218" cy="4703021"/>
          </a:xfrm>
          <a:prstGeom prst="rect">
            <a:avLst/>
          </a:prstGeom>
          <a:noFill/>
          <a:ln>
            <a:noFill/>
          </a:ln>
        </p:spPr>
        <p:txBody>
          <a:bodyPr anchorCtr="0" anchor="t" bIns="45700" lIns="91425" spcFirstLastPara="1" rIns="91425" wrap="square" tIns="45700">
            <a:noAutofit/>
          </a:bodyPr>
          <a:lstStyle>
            <a:lvl1pPr indent="-413321" lvl="0" marL="457200" algn="l">
              <a:spcBef>
                <a:spcPts val="582"/>
              </a:spcBef>
              <a:spcAft>
                <a:spcPts val="0"/>
              </a:spcAft>
              <a:buClr>
                <a:schemeClr val="dk1"/>
              </a:buClr>
              <a:buSzPts val="2909"/>
              <a:buChar char="•"/>
              <a:defRPr sz="2909"/>
            </a:lvl1pPr>
            <a:lvl2pPr indent="-386969" lvl="1" marL="914400" algn="l">
              <a:spcBef>
                <a:spcPts val="499"/>
              </a:spcBef>
              <a:spcAft>
                <a:spcPts val="0"/>
              </a:spcAft>
              <a:buClr>
                <a:schemeClr val="dk1"/>
              </a:buClr>
              <a:buSzPts val="2494"/>
              <a:buChar char="–"/>
              <a:defRPr sz="2494"/>
            </a:lvl2pPr>
            <a:lvl3pPr indent="-360553" lvl="2" marL="1371600" algn="l">
              <a:spcBef>
                <a:spcPts val="416"/>
              </a:spcBef>
              <a:spcAft>
                <a:spcPts val="0"/>
              </a:spcAft>
              <a:buClr>
                <a:schemeClr val="dk1"/>
              </a:buClr>
              <a:buSzPts val="2078"/>
              <a:buChar char="•"/>
              <a:defRPr sz="2078"/>
            </a:lvl3pPr>
            <a:lvl4pPr indent="-347344" lvl="3" marL="1828800" algn="l">
              <a:spcBef>
                <a:spcPts val="374"/>
              </a:spcBef>
              <a:spcAft>
                <a:spcPts val="0"/>
              </a:spcAft>
              <a:buClr>
                <a:schemeClr val="dk1"/>
              </a:buClr>
              <a:buSzPts val="1870"/>
              <a:buChar char="–"/>
              <a:defRPr sz="1870"/>
            </a:lvl4pPr>
            <a:lvl5pPr indent="-347345" lvl="4" marL="2286000" algn="l">
              <a:spcBef>
                <a:spcPts val="374"/>
              </a:spcBef>
              <a:spcAft>
                <a:spcPts val="0"/>
              </a:spcAft>
              <a:buClr>
                <a:schemeClr val="dk1"/>
              </a:buClr>
              <a:buSzPts val="1870"/>
              <a:buChar char="»"/>
              <a:defRPr sz="1870"/>
            </a:lvl5pPr>
            <a:lvl6pPr indent="-347345" lvl="5" marL="2743200" algn="l">
              <a:spcBef>
                <a:spcPts val="374"/>
              </a:spcBef>
              <a:spcAft>
                <a:spcPts val="0"/>
              </a:spcAft>
              <a:buClr>
                <a:schemeClr val="dk1"/>
              </a:buClr>
              <a:buSzPts val="1870"/>
              <a:buChar char="•"/>
              <a:defRPr sz="1870"/>
            </a:lvl6pPr>
            <a:lvl7pPr indent="-347345" lvl="6" marL="3200400" algn="l">
              <a:spcBef>
                <a:spcPts val="374"/>
              </a:spcBef>
              <a:spcAft>
                <a:spcPts val="0"/>
              </a:spcAft>
              <a:buClr>
                <a:schemeClr val="dk1"/>
              </a:buClr>
              <a:buSzPts val="1870"/>
              <a:buChar char="•"/>
              <a:defRPr sz="1870"/>
            </a:lvl7pPr>
            <a:lvl8pPr indent="-347345" lvl="7" marL="3657600" algn="l">
              <a:spcBef>
                <a:spcPts val="374"/>
              </a:spcBef>
              <a:spcAft>
                <a:spcPts val="0"/>
              </a:spcAft>
              <a:buClr>
                <a:schemeClr val="dk1"/>
              </a:buClr>
              <a:buSzPts val="1870"/>
              <a:buChar char="•"/>
              <a:defRPr sz="1870"/>
            </a:lvl8pPr>
            <a:lvl9pPr indent="-347345" lvl="8" marL="4114800" algn="l">
              <a:spcBef>
                <a:spcPts val="374"/>
              </a:spcBef>
              <a:spcAft>
                <a:spcPts val="0"/>
              </a:spcAft>
              <a:buClr>
                <a:schemeClr val="dk1"/>
              </a:buClr>
              <a:buSzPts val="1870"/>
              <a:buChar char="•"/>
              <a:defRPr sz="1870"/>
            </a:lvl9pPr>
          </a:lstStyle>
          <a:p/>
        </p:txBody>
      </p:sp>
      <p:sp>
        <p:nvSpPr>
          <p:cNvPr id="69" name="Google Shape;69;p81"/>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81"/>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81"/>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slideLayout" Target="../slideLayouts/slideLayout11.xml"/><Relationship Id="rId3"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hyperlink" Target="http://presentation-creation.ru/" TargetMode="External"/><Relationship Id="rId3" Type="http://schemas.openxmlformats.org/officeDocument/2006/relationships/slideLayout" Target="../slideLayouts/slideLayout12.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70"/>
          <p:cNvSpPr txBox="1"/>
          <p:nvPr>
            <p:ph type="title"/>
          </p:nvPr>
        </p:nvSpPr>
        <p:spPr>
          <a:xfrm>
            <a:off x="514350" y="285750"/>
            <a:ext cx="9248775" cy="11874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9pPr>
          </a:lstStyle>
          <a:p/>
        </p:txBody>
      </p:sp>
      <p:sp>
        <p:nvSpPr>
          <p:cNvPr id="11" name="Google Shape;11;p70"/>
          <p:cNvSpPr txBox="1"/>
          <p:nvPr>
            <p:ph idx="1" type="body"/>
          </p:nvPr>
        </p:nvSpPr>
        <p:spPr>
          <a:xfrm>
            <a:off x="514350" y="1662112"/>
            <a:ext cx="9248775" cy="4703762"/>
          </a:xfrm>
          <a:prstGeom prst="rect">
            <a:avLst/>
          </a:prstGeom>
          <a:noFill/>
          <a:ln>
            <a:noFill/>
          </a:ln>
        </p:spPr>
        <p:txBody>
          <a:bodyPr anchorCtr="0" anchor="t" bIns="45700" lIns="91425" spcFirstLastPara="1" rIns="91425" wrap="square" tIns="45700">
            <a:noAutofit/>
          </a:bodyPr>
          <a:lstStyle>
            <a:lvl1pPr indent="-438150" lvl="0" marL="457200" marR="0" rtl="0" algn="l">
              <a:spcBef>
                <a:spcPts val="660"/>
              </a:spcBef>
              <a:spcAft>
                <a:spcPts val="0"/>
              </a:spcAft>
              <a:buClr>
                <a:schemeClr val="dk1"/>
              </a:buClr>
              <a:buSzPts val="3300"/>
              <a:buFont typeface="Arial"/>
              <a:buChar char="•"/>
              <a:defRPr b="0" i="0" sz="3300" u="none" cap="none" strike="noStrike">
                <a:solidFill>
                  <a:schemeClr val="dk1"/>
                </a:solidFill>
                <a:latin typeface="Calibri"/>
                <a:ea typeface="Calibri"/>
                <a:cs typeface="Calibri"/>
                <a:sym typeface="Calibri"/>
              </a:defRPr>
            </a:lvl1pPr>
            <a:lvl2pPr indent="-412750" lvl="1" marL="914400" marR="0" rtl="0" algn="l">
              <a:spcBef>
                <a:spcPts val="580"/>
              </a:spcBef>
              <a:spcAft>
                <a:spcPts val="0"/>
              </a:spcAft>
              <a:buClr>
                <a:schemeClr val="dk1"/>
              </a:buClr>
              <a:buSzPts val="2900"/>
              <a:buFont typeface="Arial"/>
              <a:buChar char="–"/>
              <a:defRPr b="0" i="0" sz="29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60553" lvl="5" marL="2743200" marR="0" rtl="0" algn="l">
              <a:spcBef>
                <a:spcPts val="416"/>
              </a:spcBef>
              <a:spcAft>
                <a:spcPts val="0"/>
              </a:spcAft>
              <a:buClr>
                <a:schemeClr val="dk1"/>
              </a:buClr>
              <a:buSzPts val="2078"/>
              <a:buFont typeface="Arial"/>
              <a:buChar char="•"/>
              <a:defRPr b="0" i="0" sz="2078" u="none" cap="none" strike="noStrike">
                <a:solidFill>
                  <a:schemeClr val="dk1"/>
                </a:solidFill>
                <a:latin typeface="Calibri"/>
                <a:ea typeface="Calibri"/>
                <a:cs typeface="Calibri"/>
                <a:sym typeface="Calibri"/>
              </a:defRPr>
            </a:lvl6pPr>
            <a:lvl7pPr indent="-360553" lvl="6" marL="3200400" marR="0" rtl="0" algn="l">
              <a:spcBef>
                <a:spcPts val="416"/>
              </a:spcBef>
              <a:spcAft>
                <a:spcPts val="0"/>
              </a:spcAft>
              <a:buClr>
                <a:schemeClr val="dk1"/>
              </a:buClr>
              <a:buSzPts val="2078"/>
              <a:buFont typeface="Arial"/>
              <a:buChar char="•"/>
              <a:defRPr b="0" i="0" sz="2078" u="none" cap="none" strike="noStrike">
                <a:solidFill>
                  <a:schemeClr val="dk1"/>
                </a:solidFill>
                <a:latin typeface="Calibri"/>
                <a:ea typeface="Calibri"/>
                <a:cs typeface="Calibri"/>
                <a:sym typeface="Calibri"/>
              </a:defRPr>
            </a:lvl7pPr>
            <a:lvl8pPr indent="-360553" lvl="7" marL="3657600" marR="0" rtl="0" algn="l">
              <a:spcBef>
                <a:spcPts val="416"/>
              </a:spcBef>
              <a:spcAft>
                <a:spcPts val="0"/>
              </a:spcAft>
              <a:buClr>
                <a:schemeClr val="dk1"/>
              </a:buClr>
              <a:buSzPts val="2078"/>
              <a:buFont typeface="Arial"/>
              <a:buChar char="•"/>
              <a:defRPr b="0" i="0" sz="2078" u="none" cap="none" strike="noStrike">
                <a:solidFill>
                  <a:schemeClr val="dk1"/>
                </a:solidFill>
                <a:latin typeface="Calibri"/>
                <a:ea typeface="Calibri"/>
                <a:cs typeface="Calibri"/>
                <a:sym typeface="Calibri"/>
              </a:defRPr>
            </a:lvl8pPr>
            <a:lvl9pPr indent="-360553" lvl="8" marL="4114800" marR="0" rtl="0" algn="l">
              <a:spcBef>
                <a:spcPts val="416"/>
              </a:spcBef>
              <a:spcAft>
                <a:spcPts val="0"/>
              </a:spcAft>
              <a:buClr>
                <a:schemeClr val="dk1"/>
              </a:buClr>
              <a:buSzPts val="2078"/>
              <a:buFont typeface="Arial"/>
              <a:buChar char="•"/>
              <a:defRPr b="0" i="0" sz="2078" u="none" cap="none" strike="noStrike">
                <a:solidFill>
                  <a:schemeClr val="dk1"/>
                </a:solidFill>
                <a:latin typeface="Calibri"/>
                <a:ea typeface="Calibri"/>
                <a:cs typeface="Calibri"/>
                <a:sym typeface="Calibri"/>
              </a:defRPr>
            </a:lvl9pPr>
          </a:lstStyle>
          <a:p/>
        </p:txBody>
      </p:sp>
      <p:sp>
        <p:nvSpPr>
          <p:cNvPr id="12" name="Google Shape;12;p70"/>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13" name="Google Shape;13;p70"/>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14" name="Google Shape;14;p70"/>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1pPr>
            <a:lvl2pPr indent="0" lvl="1"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2pPr>
            <a:lvl3pPr indent="0" lvl="2"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3pPr>
            <a:lvl4pPr indent="0" lvl="3"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4pPr>
            <a:lvl5pPr indent="0" lvl="4"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5pPr>
            <a:lvl6pPr indent="0" lvl="5"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6pPr>
            <a:lvl7pPr indent="0" lvl="6"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7pPr>
            <a:lvl8pPr indent="0" lvl="7"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8pPr>
            <a:lvl9pPr indent="0" lvl="8"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8" name="Shape 78"/>
        <p:cNvGrpSpPr/>
        <p:nvPr/>
      </p:nvGrpSpPr>
      <p:grpSpPr>
        <a:xfrm>
          <a:off x="0" y="0"/>
          <a:ext cx="0" cy="0"/>
          <a:chOff x="0" y="0"/>
          <a:chExt cx="0" cy="0"/>
        </a:xfrm>
      </p:grpSpPr>
      <p:sp>
        <p:nvSpPr>
          <p:cNvPr id="79" name="Google Shape;79;p73"/>
          <p:cNvSpPr txBox="1"/>
          <p:nvPr>
            <p:ph type="title"/>
          </p:nvPr>
        </p:nvSpPr>
        <p:spPr>
          <a:xfrm>
            <a:off x="514350" y="285750"/>
            <a:ext cx="9248775" cy="11874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9pPr>
          </a:lstStyle>
          <a:p/>
        </p:txBody>
      </p:sp>
      <p:sp>
        <p:nvSpPr>
          <p:cNvPr id="80" name="Google Shape;80;p73"/>
          <p:cNvSpPr txBox="1"/>
          <p:nvPr>
            <p:ph idx="1" type="body"/>
          </p:nvPr>
        </p:nvSpPr>
        <p:spPr>
          <a:xfrm>
            <a:off x="514350" y="1662112"/>
            <a:ext cx="9248775" cy="4703762"/>
          </a:xfrm>
          <a:prstGeom prst="rect">
            <a:avLst/>
          </a:prstGeom>
          <a:noFill/>
          <a:ln>
            <a:noFill/>
          </a:ln>
        </p:spPr>
        <p:txBody>
          <a:bodyPr anchorCtr="0" anchor="t" bIns="45700" lIns="91425" spcFirstLastPara="1" rIns="91425" wrap="square" tIns="45700">
            <a:noAutofit/>
          </a:bodyPr>
          <a:lstStyle>
            <a:lvl1pPr indent="-438150" lvl="0" marL="457200" marR="0" rtl="0" algn="l">
              <a:spcBef>
                <a:spcPts val="660"/>
              </a:spcBef>
              <a:spcAft>
                <a:spcPts val="0"/>
              </a:spcAft>
              <a:buClr>
                <a:schemeClr val="dk1"/>
              </a:buClr>
              <a:buSzPts val="3300"/>
              <a:buFont typeface="Arial"/>
              <a:buChar char="•"/>
              <a:defRPr b="0" i="0" sz="3300" u="none" cap="none" strike="noStrike">
                <a:solidFill>
                  <a:schemeClr val="dk1"/>
                </a:solidFill>
                <a:latin typeface="Calibri"/>
                <a:ea typeface="Calibri"/>
                <a:cs typeface="Calibri"/>
                <a:sym typeface="Calibri"/>
              </a:defRPr>
            </a:lvl1pPr>
            <a:lvl2pPr indent="-412750" lvl="1" marL="914400" marR="0" rtl="0" algn="l">
              <a:spcBef>
                <a:spcPts val="580"/>
              </a:spcBef>
              <a:spcAft>
                <a:spcPts val="0"/>
              </a:spcAft>
              <a:buClr>
                <a:schemeClr val="dk1"/>
              </a:buClr>
              <a:buSzPts val="2900"/>
              <a:buFont typeface="Arial"/>
              <a:buChar char="–"/>
              <a:defRPr b="0" i="0" sz="29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60553" lvl="5" marL="2743200" marR="0" rtl="0" algn="l">
              <a:spcBef>
                <a:spcPts val="416"/>
              </a:spcBef>
              <a:spcAft>
                <a:spcPts val="0"/>
              </a:spcAft>
              <a:buClr>
                <a:schemeClr val="dk1"/>
              </a:buClr>
              <a:buSzPts val="2078"/>
              <a:buFont typeface="Arial"/>
              <a:buChar char="•"/>
              <a:defRPr b="0" i="0" sz="2078" u="none" cap="none" strike="noStrike">
                <a:solidFill>
                  <a:schemeClr val="dk1"/>
                </a:solidFill>
                <a:latin typeface="Calibri"/>
                <a:ea typeface="Calibri"/>
                <a:cs typeface="Calibri"/>
                <a:sym typeface="Calibri"/>
              </a:defRPr>
            </a:lvl6pPr>
            <a:lvl7pPr indent="-360553" lvl="6" marL="3200400" marR="0" rtl="0" algn="l">
              <a:spcBef>
                <a:spcPts val="416"/>
              </a:spcBef>
              <a:spcAft>
                <a:spcPts val="0"/>
              </a:spcAft>
              <a:buClr>
                <a:schemeClr val="dk1"/>
              </a:buClr>
              <a:buSzPts val="2078"/>
              <a:buFont typeface="Arial"/>
              <a:buChar char="•"/>
              <a:defRPr b="0" i="0" sz="2078" u="none" cap="none" strike="noStrike">
                <a:solidFill>
                  <a:schemeClr val="dk1"/>
                </a:solidFill>
                <a:latin typeface="Calibri"/>
                <a:ea typeface="Calibri"/>
                <a:cs typeface="Calibri"/>
                <a:sym typeface="Calibri"/>
              </a:defRPr>
            </a:lvl7pPr>
            <a:lvl8pPr indent="-360553" lvl="7" marL="3657600" marR="0" rtl="0" algn="l">
              <a:spcBef>
                <a:spcPts val="416"/>
              </a:spcBef>
              <a:spcAft>
                <a:spcPts val="0"/>
              </a:spcAft>
              <a:buClr>
                <a:schemeClr val="dk1"/>
              </a:buClr>
              <a:buSzPts val="2078"/>
              <a:buFont typeface="Arial"/>
              <a:buChar char="•"/>
              <a:defRPr b="0" i="0" sz="2078" u="none" cap="none" strike="noStrike">
                <a:solidFill>
                  <a:schemeClr val="dk1"/>
                </a:solidFill>
                <a:latin typeface="Calibri"/>
                <a:ea typeface="Calibri"/>
                <a:cs typeface="Calibri"/>
                <a:sym typeface="Calibri"/>
              </a:defRPr>
            </a:lvl8pPr>
            <a:lvl9pPr indent="-360553" lvl="8" marL="4114800" marR="0" rtl="0" algn="l">
              <a:spcBef>
                <a:spcPts val="416"/>
              </a:spcBef>
              <a:spcAft>
                <a:spcPts val="0"/>
              </a:spcAft>
              <a:buClr>
                <a:schemeClr val="dk1"/>
              </a:buClr>
              <a:buSzPts val="2078"/>
              <a:buFont typeface="Arial"/>
              <a:buChar char="•"/>
              <a:defRPr b="0" i="0" sz="2078" u="none" cap="none" strike="noStrike">
                <a:solidFill>
                  <a:schemeClr val="dk1"/>
                </a:solidFill>
                <a:latin typeface="Calibri"/>
                <a:ea typeface="Calibri"/>
                <a:cs typeface="Calibri"/>
                <a:sym typeface="Calibri"/>
              </a:defRPr>
            </a:lvl9pPr>
          </a:lstStyle>
          <a:p/>
        </p:txBody>
      </p:sp>
      <p:sp>
        <p:nvSpPr>
          <p:cNvPr id="81" name="Google Shape;81;p73"/>
          <p:cNvSpPr txBox="1"/>
          <p:nvPr>
            <p:ph idx="10" type="dt"/>
          </p:nvPr>
        </p:nvSpPr>
        <p:spPr>
          <a:xfrm>
            <a:off x="514350" y="6489700"/>
            <a:ext cx="2393950" cy="492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82" name="Google Shape;82;p73"/>
          <p:cNvSpPr txBox="1"/>
          <p:nvPr>
            <p:ph idx="11" type="ftr"/>
          </p:nvPr>
        </p:nvSpPr>
        <p:spPr>
          <a:xfrm>
            <a:off x="3511550" y="6489700"/>
            <a:ext cx="3251200" cy="492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83" name="Google Shape;83;p73"/>
          <p:cNvSpPr txBox="1"/>
          <p:nvPr>
            <p:ph idx="12" type="sldNum"/>
          </p:nvPr>
        </p:nvSpPr>
        <p:spPr>
          <a:xfrm>
            <a:off x="7366000" y="6489700"/>
            <a:ext cx="2393950" cy="492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60" r:id="rId2"/>
  </p:sldLayoutIdLst>
  <p:transition spd="med">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1" name="Shape 91"/>
        <p:cNvGrpSpPr/>
        <p:nvPr/>
      </p:nvGrpSpPr>
      <p:grpSpPr>
        <a:xfrm>
          <a:off x="0" y="0"/>
          <a:ext cx="0" cy="0"/>
          <a:chOff x="0" y="0"/>
          <a:chExt cx="0" cy="0"/>
        </a:xfrm>
      </p:grpSpPr>
      <p:sp>
        <p:nvSpPr>
          <p:cNvPr id="92" name="Google Shape;92;p83"/>
          <p:cNvSpPr txBox="1"/>
          <p:nvPr/>
        </p:nvSpPr>
        <p:spPr>
          <a:xfrm>
            <a:off x="6813550" y="6742112"/>
            <a:ext cx="3322637" cy="38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0" i="0" lang="en-US" sz="1800" u="sng">
                <a:solidFill>
                  <a:schemeClr val="dk1"/>
                </a:solidFill>
                <a:latin typeface="Arial"/>
                <a:ea typeface="Arial"/>
                <a:cs typeface="Arial"/>
                <a:sym typeface="Arial"/>
                <a:hlinkClick r:id="rId2">
                  <a:extLst>
                    <a:ext uri="{A12FA001-AC4F-418D-AE19-62706E023703}">
                      <ahyp:hlinkClr val="tx"/>
                    </a:ext>
                  </a:extLst>
                </a:hlinkClick>
              </a:rPr>
              <a:t>http://presentation-creation.ru/</a:t>
            </a:r>
            <a:endParaRPr/>
          </a:p>
        </p:txBody>
      </p:sp>
      <p:sp>
        <p:nvSpPr>
          <p:cNvPr id="93" name="Google Shape;93;p83"/>
          <p:cNvSpPr txBox="1"/>
          <p:nvPr>
            <p:ph type="title"/>
          </p:nvPr>
        </p:nvSpPr>
        <p:spPr>
          <a:xfrm>
            <a:off x="514350" y="285750"/>
            <a:ext cx="9248775" cy="11874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9pPr>
          </a:lstStyle>
          <a:p/>
        </p:txBody>
      </p:sp>
      <p:sp>
        <p:nvSpPr>
          <p:cNvPr id="94" name="Google Shape;94;p83"/>
          <p:cNvSpPr txBox="1"/>
          <p:nvPr>
            <p:ph idx="1" type="body"/>
          </p:nvPr>
        </p:nvSpPr>
        <p:spPr>
          <a:xfrm>
            <a:off x="514350" y="1662112"/>
            <a:ext cx="9248775" cy="4703762"/>
          </a:xfrm>
          <a:prstGeom prst="rect">
            <a:avLst/>
          </a:prstGeom>
          <a:noFill/>
          <a:ln>
            <a:noFill/>
          </a:ln>
        </p:spPr>
        <p:txBody>
          <a:bodyPr anchorCtr="0" anchor="t" bIns="45700" lIns="91425" spcFirstLastPara="1" rIns="91425" wrap="square" tIns="45700">
            <a:noAutofit/>
          </a:bodyPr>
          <a:lstStyle>
            <a:lvl1pPr indent="-438150" lvl="0" marL="457200" marR="0" rtl="0" algn="l">
              <a:spcBef>
                <a:spcPts val="660"/>
              </a:spcBef>
              <a:spcAft>
                <a:spcPts val="0"/>
              </a:spcAft>
              <a:buClr>
                <a:schemeClr val="dk1"/>
              </a:buClr>
              <a:buSzPts val="3300"/>
              <a:buFont typeface="Arial"/>
              <a:buChar char="•"/>
              <a:defRPr b="0" i="0" sz="3300" u="none" cap="none" strike="noStrike">
                <a:solidFill>
                  <a:schemeClr val="dk1"/>
                </a:solidFill>
                <a:latin typeface="Calibri"/>
                <a:ea typeface="Calibri"/>
                <a:cs typeface="Calibri"/>
                <a:sym typeface="Calibri"/>
              </a:defRPr>
            </a:lvl1pPr>
            <a:lvl2pPr indent="-412750" lvl="1" marL="914400" marR="0" rtl="0" algn="l">
              <a:spcBef>
                <a:spcPts val="580"/>
              </a:spcBef>
              <a:spcAft>
                <a:spcPts val="0"/>
              </a:spcAft>
              <a:buClr>
                <a:schemeClr val="dk1"/>
              </a:buClr>
              <a:buSzPts val="2900"/>
              <a:buFont typeface="Arial"/>
              <a:buChar char="–"/>
              <a:defRPr b="0" i="0" sz="29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60553" lvl="5" marL="2743200" marR="0" rtl="0" algn="l">
              <a:spcBef>
                <a:spcPts val="416"/>
              </a:spcBef>
              <a:spcAft>
                <a:spcPts val="0"/>
              </a:spcAft>
              <a:buClr>
                <a:schemeClr val="dk1"/>
              </a:buClr>
              <a:buSzPts val="2078"/>
              <a:buFont typeface="Arial"/>
              <a:buChar char="•"/>
              <a:defRPr b="0" i="0" sz="2078" u="none" cap="none" strike="noStrike">
                <a:solidFill>
                  <a:schemeClr val="dk1"/>
                </a:solidFill>
                <a:latin typeface="Calibri"/>
                <a:ea typeface="Calibri"/>
                <a:cs typeface="Calibri"/>
                <a:sym typeface="Calibri"/>
              </a:defRPr>
            </a:lvl6pPr>
            <a:lvl7pPr indent="-360553" lvl="6" marL="3200400" marR="0" rtl="0" algn="l">
              <a:spcBef>
                <a:spcPts val="416"/>
              </a:spcBef>
              <a:spcAft>
                <a:spcPts val="0"/>
              </a:spcAft>
              <a:buClr>
                <a:schemeClr val="dk1"/>
              </a:buClr>
              <a:buSzPts val="2078"/>
              <a:buFont typeface="Arial"/>
              <a:buChar char="•"/>
              <a:defRPr b="0" i="0" sz="2078" u="none" cap="none" strike="noStrike">
                <a:solidFill>
                  <a:schemeClr val="dk1"/>
                </a:solidFill>
                <a:latin typeface="Calibri"/>
                <a:ea typeface="Calibri"/>
                <a:cs typeface="Calibri"/>
                <a:sym typeface="Calibri"/>
              </a:defRPr>
            </a:lvl7pPr>
            <a:lvl8pPr indent="-360553" lvl="7" marL="3657600" marR="0" rtl="0" algn="l">
              <a:spcBef>
                <a:spcPts val="416"/>
              </a:spcBef>
              <a:spcAft>
                <a:spcPts val="0"/>
              </a:spcAft>
              <a:buClr>
                <a:schemeClr val="dk1"/>
              </a:buClr>
              <a:buSzPts val="2078"/>
              <a:buFont typeface="Arial"/>
              <a:buChar char="•"/>
              <a:defRPr b="0" i="0" sz="2078" u="none" cap="none" strike="noStrike">
                <a:solidFill>
                  <a:schemeClr val="dk1"/>
                </a:solidFill>
                <a:latin typeface="Calibri"/>
                <a:ea typeface="Calibri"/>
                <a:cs typeface="Calibri"/>
                <a:sym typeface="Calibri"/>
              </a:defRPr>
            </a:lvl8pPr>
            <a:lvl9pPr indent="-360553" lvl="8" marL="4114800" marR="0" rtl="0" algn="l">
              <a:spcBef>
                <a:spcPts val="416"/>
              </a:spcBef>
              <a:spcAft>
                <a:spcPts val="0"/>
              </a:spcAft>
              <a:buClr>
                <a:schemeClr val="dk1"/>
              </a:buClr>
              <a:buSzPts val="2078"/>
              <a:buFont typeface="Arial"/>
              <a:buChar char="•"/>
              <a:defRPr b="0" i="0" sz="2078" u="none" cap="none" strike="noStrike">
                <a:solidFill>
                  <a:schemeClr val="dk1"/>
                </a:solidFill>
                <a:latin typeface="Calibri"/>
                <a:ea typeface="Calibri"/>
                <a:cs typeface="Calibri"/>
                <a:sym typeface="Calibri"/>
              </a:defRPr>
            </a:lvl9pPr>
          </a:lstStyle>
          <a:p/>
        </p:txBody>
      </p:sp>
      <p:sp>
        <p:nvSpPr>
          <p:cNvPr id="95" name="Google Shape;95;p83"/>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96" name="Google Shape;96;p83"/>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97" name="Google Shape;97;p83"/>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62" r:id="rId3"/>
  </p:sldLayoutIdLst>
  <p:transition spd="med">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hyperlink" Target="http://www.kdnuggets.com/2015/06/data-mining-data-science-tools-associations.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hyperlink" Target="http://www.epjdatascience.com/content/4/1/2"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hyperlink" Target="https://habrahabr.ru/post/17793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reference.wolfram.com/mathematica/ref/FindGraphCommunities.html" TargetMode="External"/><Relationship Id="rId4" Type="http://schemas.openxmlformats.org/officeDocument/2006/relationships/hyperlink" Target="https://habrahabr.ru/post/177931/" TargetMode="External"/><Relationship Id="rId5" Type="http://schemas.openxmlformats.org/officeDocument/2006/relationships/hyperlink" Target="http://www.wolframalpha.com/facebook/" TargetMode="External"/><Relationship Id="rId6" Type="http://schemas.openxmlformats.org/officeDocument/2006/relationships/hyperlink" Target="http://reference.wolfram.com/mathematica/ref/SocialMediaData.html" TargetMode="External"/><Relationship Id="rId7"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habrahabr.ru/post/177931/" TargetMode="External"/><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8.png"/><Relationship Id="rId7" Type="http://schemas.openxmlformats.org/officeDocument/2006/relationships/image" Target="../media/image11.png"/><Relationship Id="rId8"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hyperlink" Target="http://dws.informatik.uni-mannheim.de/en/teaching/courses-for-master-candidates/archive/fss2014/selected-topics-in-graph-mini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35.png"/><Relationship Id="rId6"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3.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en.wikipedia.org/wiki/Matthew_effect_(sociology)" TargetMode="External"/><Relationship Id="rId4" Type="http://schemas.openxmlformats.org/officeDocument/2006/relationships/hyperlink" Target="https://ru.wikipedia.org/wiki/%D0%90%D0%B2%D1%82%D0%BE%D0%BA%D0%B0%D1%82%D0%B0%D0%BB%D0%B8%D0%B7"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0.png"/><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3.png"/><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6.png"/><Relationship Id="rId4" Type="http://schemas.openxmlformats.org/officeDocument/2006/relationships/image" Target="../media/image5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hyperlink" Target="http://neuroinfo.ru/conf/Content/Presentations/Kuznetsov2015.pdf" TargetMode="External"/><Relationship Id="rId4" Type="http://schemas.openxmlformats.org/officeDocument/2006/relationships/hyperlink" Target="http://spkurdyumov.ru/uploads/2013/08/eeeevin.pdf"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hyperlink" Target="http://webscience.ru/details/osnovaniya-stepennogo-raspredeleniya-v-raznorodnoy-deyatelnosti-v-socialnyh-setyah"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
          <p:cNvSpPr txBox="1"/>
          <p:nvPr>
            <p:ph idx="4294967295" type="ctrTitle"/>
          </p:nvPr>
        </p:nvSpPr>
        <p:spPr>
          <a:xfrm>
            <a:off x="0" y="322262"/>
            <a:ext cx="9090025" cy="3484562"/>
          </a:xfrm>
          <a:prstGeom prst="rect">
            <a:avLst/>
          </a:prstGeom>
          <a:noFill/>
          <a:ln>
            <a:noFill/>
          </a:ln>
        </p:spPr>
        <p:txBody>
          <a:bodyPr anchorCtr="0" anchor="b" bIns="49700" lIns="99425" spcFirstLastPara="1" rIns="99425" wrap="square" tIns="49700">
            <a:noAutofit/>
          </a:bodyPr>
          <a:lstStyle/>
          <a:p>
            <a:pPr indent="0" lvl="0" marL="0" marR="0" rtl="0" algn="ctr">
              <a:lnSpc>
                <a:spcPct val="80000"/>
              </a:lnSpc>
              <a:spcBef>
                <a:spcPts val="0"/>
              </a:spcBef>
              <a:spcAft>
                <a:spcPts val="0"/>
              </a:spcAft>
              <a:buClr>
                <a:schemeClr val="dk1"/>
              </a:buClr>
              <a:buSzPts val="6600"/>
              <a:buFont typeface="Calibri"/>
              <a:buNone/>
            </a:pPr>
            <a:r>
              <a:rPr b="0" i="0" lang="en-US" sz="6600" u="none" cap="none" strike="noStrike">
                <a:solidFill>
                  <a:schemeClr val="dk1"/>
                </a:solidFill>
                <a:latin typeface="Calibri"/>
                <a:ea typeface="Calibri"/>
                <a:cs typeface="Calibri"/>
                <a:sym typeface="Calibri"/>
              </a:rPr>
              <a:t>Курс</a:t>
            </a:r>
            <a:br>
              <a:rPr b="0" i="0" lang="en-US" sz="6600" u="none" cap="none" strike="noStrike">
                <a:solidFill>
                  <a:schemeClr val="dk1"/>
                </a:solidFill>
                <a:latin typeface="Calibri"/>
                <a:ea typeface="Calibri"/>
                <a:cs typeface="Calibri"/>
                <a:sym typeface="Calibri"/>
              </a:rPr>
            </a:br>
            <a:r>
              <a:rPr b="0" i="0" lang="en-US" sz="6000" u="none" cap="none" strike="noStrike">
                <a:solidFill>
                  <a:schemeClr val="dk1"/>
                </a:solidFill>
                <a:latin typeface="Calibri"/>
                <a:ea typeface="Calibri"/>
                <a:cs typeface="Calibri"/>
                <a:sym typeface="Calibri"/>
              </a:rPr>
              <a:t>Обработка больших данных</a:t>
            </a:r>
            <a:endParaRPr/>
          </a:p>
        </p:txBody>
      </p:sp>
      <p:sp>
        <p:nvSpPr>
          <p:cNvPr id="111" name="Google Shape;111;p1"/>
          <p:cNvSpPr txBox="1"/>
          <p:nvPr>
            <p:ph idx="4294967295" type="subTitle"/>
          </p:nvPr>
        </p:nvSpPr>
        <p:spPr>
          <a:xfrm>
            <a:off x="1092200" y="4371975"/>
            <a:ext cx="7215187" cy="1709737"/>
          </a:xfrm>
          <a:prstGeom prst="rect">
            <a:avLst/>
          </a:prstGeom>
          <a:noFill/>
          <a:ln>
            <a:noFill/>
          </a:ln>
        </p:spPr>
        <p:txBody>
          <a:bodyPr anchorCtr="0" anchor="t" bIns="49700" lIns="99425" spcFirstLastPara="1" rIns="99425" wrap="square" tIns="49700">
            <a:normAutofit/>
          </a:bodyPr>
          <a:lstStyle/>
          <a:p>
            <a:pPr indent="0" lvl="0" marL="0" marR="0" rtl="0" algn="ctr">
              <a:lnSpc>
                <a:spcPct val="70000"/>
              </a:lnSpc>
              <a:spcBef>
                <a:spcPts val="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Лекция 11 </a:t>
            </a:r>
            <a:endParaRPr/>
          </a:p>
          <a:p>
            <a:pPr indent="0" lvl="0" marL="0" marR="0" rtl="0" algn="ctr">
              <a:lnSpc>
                <a:spcPct val="70000"/>
              </a:lnSpc>
              <a:spcBef>
                <a:spcPts val="48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Аналитика больших данных</a:t>
            </a:r>
            <a:endParaRPr/>
          </a:p>
          <a:p>
            <a:pPr indent="0" lvl="0" marL="0" marR="0" rtl="0" algn="ctr">
              <a:lnSpc>
                <a:spcPct val="90000"/>
              </a:lnSpc>
              <a:spcBef>
                <a:spcPts val="560"/>
              </a:spcBef>
              <a:spcAft>
                <a:spcPts val="0"/>
              </a:spcAft>
              <a:buClr>
                <a:schemeClr val="dk1"/>
              </a:buClr>
              <a:buSzPts val="2800"/>
              <a:buFont typeface="Arial"/>
              <a:buNone/>
            </a:pPr>
            <a:r>
              <a:rPr b="1" i="0" lang="en-US" sz="2800" u="none" cap="none" strike="noStrike">
                <a:solidFill>
                  <a:schemeClr val="dk1"/>
                </a:solidFill>
                <a:latin typeface="Calibri"/>
                <a:ea typeface="Calibri"/>
                <a:cs typeface="Calibri"/>
                <a:sym typeface="Calibri"/>
              </a:rPr>
              <a:t>Сложные сети. </a:t>
            </a:r>
            <a:endParaRPr/>
          </a:p>
          <a:p>
            <a:pPr indent="0" lvl="0" marL="0" marR="0" rtl="0" algn="ctr">
              <a:lnSpc>
                <a:spcPct val="90000"/>
              </a:lnSpc>
              <a:spcBef>
                <a:spcPts val="560"/>
              </a:spcBef>
              <a:spcAft>
                <a:spcPts val="0"/>
              </a:spcAft>
              <a:buClr>
                <a:schemeClr val="dk1"/>
              </a:buClr>
              <a:buSzPts val="2800"/>
              <a:buFont typeface="Arial"/>
              <a:buNone/>
            </a:pPr>
            <a:r>
              <a:rPr b="1" i="0" lang="en-US" sz="2800" u="none" cap="none" strike="noStrike">
                <a:solidFill>
                  <a:schemeClr val="dk1"/>
                </a:solidFill>
                <a:latin typeface="Calibri"/>
                <a:ea typeface="Calibri"/>
                <a:cs typeface="Calibri"/>
                <a:sym typeface="Calibri"/>
              </a:rPr>
              <a:t>Анализ данных с помощью графов</a:t>
            </a:r>
            <a:endParaRPr/>
          </a:p>
        </p:txBody>
      </p:sp>
      <p:sp>
        <p:nvSpPr>
          <p:cNvPr id="112" name="Google Shape;112;p1"/>
          <p:cNvSpPr txBox="1"/>
          <p:nvPr/>
        </p:nvSpPr>
        <p:spPr>
          <a:xfrm>
            <a:off x="8955087" y="6605587"/>
            <a:ext cx="808037"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cap="none" strike="noStrike">
                <a:solidFill>
                  <a:schemeClr val="dk2"/>
                </a:solidFill>
                <a:latin typeface="Arial"/>
                <a:ea typeface="Arial"/>
                <a:cs typeface="Arial"/>
                <a:sym typeface="Arial"/>
              </a:rP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0"/>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09" name="Google Shape;209;p10"/>
          <p:cNvSpPr/>
          <p:nvPr/>
        </p:nvSpPr>
        <p:spPr>
          <a:xfrm>
            <a:off x="890587" y="395287"/>
            <a:ext cx="8351837" cy="86360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10" name="Google Shape;210;p10"/>
          <p:cNvSpPr/>
          <p:nvPr/>
        </p:nvSpPr>
        <p:spPr>
          <a:xfrm>
            <a:off x="387350" y="1487487"/>
            <a:ext cx="9431337" cy="524351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11" name="Google Shape;211;p10"/>
          <p:cNvSpPr txBox="1"/>
          <p:nvPr>
            <p:ph type="title"/>
          </p:nvPr>
        </p:nvSpPr>
        <p:spPr>
          <a:xfrm>
            <a:off x="2259012" y="460375"/>
            <a:ext cx="6337300" cy="704850"/>
          </a:xfrm>
          <a:prstGeom prst="rect">
            <a:avLst/>
          </a:prstGeom>
          <a:noFill/>
          <a:ln>
            <a:noFill/>
          </a:ln>
        </p:spPr>
        <p:txBody>
          <a:bodyPr anchorCtr="0" anchor="t" bIns="49700" lIns="99425" spcFirstLastPara="1" rIns="99425" wrap="square" tIns="49700">
            <a:normAutofit/>
          </a:bodyPr>
          <a:lstStyle/>
          <a:p>
            <a:pPr indent="0" lvl="0" marL="0" rtl="0" algn="ctr">
              <a:lnSpc>
                <a:spcPct val="10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Примеры анализа</a:t>
            </a:r>
            <a:endParaRPr/>
          </a:p>
        </p:txBody>
      </p:sp>
      <p:sp>
        <p:nvSpPr>
          <p:cNvPr id="212" name="Google Shape;212;p10"/>
          <p:cNvSpPr txBox="1"/>
          <p:nvPr/>
        </p:nvSpPr>
        <p:spPr>
          <a:xfrm>
            <a:off x="3698875" y="0"/>
            <a:ext cx="2363787"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Инструменты DM</a:t>
            </a:r>
            <a:endParaRPr/>
          </a:p>
        </p:txBody>
      </p:sp>
      <p:sp>
        <p:nvSpPr>
          <p:cNvPr id="213" name="Google Shape;213;p10"/>
          <p:cNvSpPr txBox="1"/>
          <p:nvPr/>
        </p:nvSpPr>
        <p:spPr>
          <a:xfrm>
            <a:off x="731837" y="1243012"/>
            <a:ext cx="9104312"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1" lang="en-US" sz="2000" u="none">
                <a:solidFill>
                  <a:schemeClr val="dk1"/>
                </a:solidFill>
                <a:latin typeface="Arial"/>
                <a:ea typeface="Arial"/>
                <a:cs typeface="Arial"/>
                <a:sym typeface="Arial"/>
              </a:rPr>
              <a:t>Пример 2. Взаимосвязи в статьях о естественных науках на основе индекса цитирования</a:t>
            </a:r>
            <a:endParaRPr/>
          </a:p>
        </p:txBody>
      </p:sp>
      <p:pic>
        <p:nvPicPr>
          <p:cNvPr id="214" name="Google Shape;214;p10"/>
          <p:cNvPicPr preferRelativeResize="0"/>
          <p:nvPr/>
        </p:nvPicPr>
        <p:blipFill rotWithShape="1">
          <a:blip r:embed="rId3">
            <a:alphaModFix/>
          </a:blip>
          <a:srcRect b="0" l="0" r="0" t="0"/>
          <a:stretch/>
        </p:blipFill>
        <p:spPr>
          <a:xfrm>
            <a:off x="1676400" y="2254250"/>
            <a:ext cx="6775450" cy="4476750"/>
          </a:xfrm>
          <a:prstGeom prst="rect">
            <a:avLst/>
          </a:prstGeom>
          <a:noFill/>
          <a:ln>
            <a:noFill/>
          </a:ln>
        </p:spPr>
      </p:pic>
      <p:sp>
        <p:nvSpPr>
          <p:cNvPr id="215" name="Google Shape;215;p10"/>
          <p:cNvSpPr txBox="1"/>
          <p:nvPr/>
        </p:nvSpPr>
        <p:spPr>
          <a:xfrm>
            <a:off x="8596312" y="6731000"/>
            <a:ext cx="1166812" cy="2540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1"/>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22" name="Google Shape;222;p11"/>
          <p:cNvSpPr/>
          <p:nvPr/>
        </p:nvSpPr>
        <p:spPr>
          <a:xfrm>
            <a:off x="387350" y="1462087"/>
            <a:ext cx="9431337" cy="526891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23" name="Google Shape;223;p11"/>
          <p:cNvSpPr txBox="1"/>
          <p:nvPr/>
        </p:nvSpPr>
        <p:spPr>
          <a:xfrm>
            <a:off x="3698875" y="0"/>
            <a:ext cx="2363787"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Инструменты DM</a:t>
            </a:r>
            <a:endParaRPr/>
          </a:p>
        </p:txBody>
      </p:sp>
      <p:sp>
        <p:nvSpPr>
          <p:cNvPr id="224" name="Google Shape;224;p11"/>
          <p:cNvSpPr txBox="1"/>
          <p:nvPr/>
        </p:nvSpPr>
        <p:spPr>
          <a:xfrm>
            <a:off x="585787" y="1309687"/>
            <a:ext cx="9105900"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1" lang="en-US" sz="2000" u="none">
                <a:solidFill>
                  <a:schemeClr val="dk1"/>
                </a:solidFill>
                <a:latin typeface="Arial"/>
                <a:ea typeface="Arial"/>
                <a:cs typeface="Arial"/>
                <a:sym typeface="Arial"/>
              </a:rPr>
              <a:t>Пример 3. </a:t>
            </a:r>
            <a:r>
              <a:rPr b="0" i="0" lang="en-US" sz="2000" u="none">
                <a:solidFill>
                  <a:schemeClr val="dk1"/>
                </a:solidFill>
                <a:latin typeface="Arial"/>
                <a:ea typeface="Arial"/>
                <a:cs typeface="Arial"/>
                <a:sym typeface="Arial"/>
              </a:rPr>
              <a:t>Сетевой граф 20 наиболее популярных инструментов Big Data Analysis</a:t>
            </a:r>
            <a:endParaRPr/>
          </a:p>
        </p:txBody>
      </p:sp>
      <p:pic>
        <p:nvPicPr>
          <p:cNvPr id="225" name="Google Shape;225;p11"/>
          <p:cNvPicPr preferRelativeResize="0"/>
          <p:nvPr/>
        </p:nvPicPr>
        <p:blipFill rotWithShape="1">
          <a:blip r:embed="rId3">
            <a:alphaModFix/>
          </a:blip>
          <a:srcRect b="0" l="0" r="0" t="0"/>
          <a:stretch/>
        </p:blipFill>
        <p:spPr>
          <a:xfrm>
            <a:off x="573087" y="2052637"/>
            <a:ext cx="5102225" cy="3938587"/>
          </a:xfrm>
          <a:prstGeom prst="rect">
            <a:avLst/>
          </a:prstGeom>
          <a:noFill/>
          <a:ln>
            <a:noFill/>
          </a:ln>
        </p:spPr>
      </p:pic>
      <p:sp>
        <p:nvSpPr>
          <p:cNvPr id="226" name="Google Shape;226;p11"/>
          <p:cNvSpPr txBox="1"/>
          <p:nvPr/>
        </p:nvSpPr>
        <p:spPr>
          <a:xfrm>
            <a:off x="5746750" y="2193925"/>
            <a:ext cx="3900487" cy="39703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Узлы, окрашенные красным: </a:t>
            </a:r>
            <a:r>
              <a:rPr b="0" i="0" lang="en-US" sz="1800" u="none">
                <a:solidFill>
                  <a:srgbClr val="FF0000"/>
                </a:solidFill>
                <a:latin typeface="Arial"/>
                <a:ea typeface="Arial"/>
                <a:cs typeface="Arial"/>
                <a:sym typeface="Arial"/>
              </a:rPr>
              <a:t>Free/Open Source tools</a:t>
            </a:r>
            <a:r>
              <a:rPr b="0" i="0" lang="en-US" sz="1800" u="non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зеленым: </a:t>
            </a:r>
            <a:r>
              <a:rPr b="0" i="0" lang="en-US" sz="1800" u="none">
                <a:solidFill>
                  <a:srgbClr val="00B050"/>
                </a:solidFill>
                <a:latin typeface="Arial"/>
                <a:ea typeface="Arial"/>
                <a:cs typeface="Arial"/>
                <a:sym typeface="Arial"/>
              </a:rPr>
              <a:t>Commercial tools</a:t>
            </a:r>
            <a:r>
              <a:rPr b="0" i="0" lang="en-US" sz="1800" u="non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синим: </a:t>
            </a:r>
            <a:r>
              <a:rPr b="0" i="0" lang="en-US" sz="1800" u="none">
                <a:solidFill>
                  <a:srgbClr val="21306A"/>
                </a:solidFill>
                <a:latin typeface="Arial"/>
                <a:ea typeface="Arial"/>
                <a:cs typeface="Arial"/>
                <a:sym typeface="Arial"/>
              </a:rPr>
              <a:t>Hadoop/Big Data tools. </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Размеры узлов варьируются в зависимости от количества голосов, полученных инструментами. Связи разделены на два сегмента -  от низкой до высокой ассоциации, разница отражается насыщенностью цвета от бледного до темного соответственно. Эта сегментация также отражается весами связей. </a:t>
            </a:r>
            <a:endParaRPr/>
          </a:p>
        </p:txBody>
      </p:sp>
      <p:sp>
        <p:nvSpPr>
          <p:cNvPr id="227" name="Google Shape;227;p11"/>
          <p:cNvSpPr txBox="1"/>
          <p:nvPr/>
        </p:nvSpPr>
        <p:spPr>
          <a:xfrm>
            <a:off x="890587" y="6473825"/>
            <a:ext cx="8208962"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sng">
                <a:solidFill>
                  <a:schemeClr val="dk1"/>
                </a:solidFill>
                <a:latin typeface="Arial"/>
                <a:ea typeface="Arial"/>
                <a:cs typeface="Arial"/>
                <a:sym typeface="Arial"/>
                <a:hlinkClick r:id="rId4">
                  <a:extLst>
                    <a:ext uri="{A12FA001-AC4F-418D-AE19-62706E023703}">
                      <ahyp:hlinkClr val="tx"/>
                    </a:ext>
                  </a:extLst>
                </a:hlinkClick>
              </a:rPr>
              <a:t>http://www.kdnuggets.com/2015/06/data-mining-data-science-tools-associations.html</a:t>
            </a:r>
            <a:endParaRPr/>
          </a:p>
        </p:txBody>
      </p:sp>
      <p:sp>
        <p:nvSpPr>
          <p:cNvPr id="228" name="Google Shape;228;p11"/>
          <p:cNvSpPr/>
          <p:nvPr/>
        </p:nvSpPr>
        <p:spPr>
          <a:xfrm>
            <a:off x="890587" y="395287"/>
            <a:ext cx="8351837" cy="841375"/>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29" name="Google Shape;229;p11"/>
          <p:cNvSpPr txBox="1"/>
          <p:nvPr>
            <p:ph type="title"/>
          </p:nvPr>
        </p:nvSpPr>
        <p:spPr>
          <a:xfrm>
            <a:off x="2074862" y="434975"/>
            <a:ext cx="6337300" cy="704850"/>
          </a:xfrm>
          <a:prstGeom prst="rect">
            <a:avLst/>
          </a:prstGeom>
          <a:noFill/>
          <a:ln>
            <a:noFill/>
          </a:ln>
        </p:spPr>
        <p:txBody>
          <a:bodyPr anchorCtr="0" anchor="t" bIns="49700" lIns="99425" spcFirstLastPara="1" rIns="99425" wrap="square" tIns="49700">
            <a:normAutofit/>
          </a:bodyPr>
          <a:lstStyle/>
          <a:p>
            <a:pPr indent="0" lvl="0" marL="0" rtl="0" algn="ctr">
              <a:lnSpc>
                <a:spcPct val="10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Примеры анализа</a:t>
            </a:r>
            <a:endParaRPr/>
          </a:p>
        </p:txBody>
      </p:sp>
      <p:sp>
        <p:nvSpPr>
          <p:cNvPr id="230" name="Google Shape;230;p11"/>
          <p:cNvSpPr txBox="1"/>
          <p:nvPr/>
        </p:nvSpPr>
        <p:spPr>
          <a:xfrm>
            <a:off x="8955087" y="6605587"/>
            <a:ext cx="808037"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2"/>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37" name="Google Shape;237;p12"/>
          <p:cNvSpPr/>
          <p:nvPr/>
        </p:nvSpPr>
        <p:spPr>
          <a:xfrm>
            <a:off x="387350" y="1558925"/>
            <a:ext cx="9431337" cy="5172075"/>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38" name="Google Shape;238;p12"/>
          <p:cNvSpPr txBox="1"/>
          <p:nvPr/>
        </p:nvSpPr>
        <p:spPr>
          <a:xfrm>
            <a:off x="3698875" y="0"/>
            <a:ext cx="2363787"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Инструменты DM</a:t>
            </a:r>
            <a:endParaRPr/>
          </a:p>
        </p:txBody>
      </p:sp>
      <p:sp>
        <p:nvSpPr>
          <p:cNvPr id="239" name="Google Shape;239;p12"/>
          <p:cNvSpPr txBox="1"/>
          <p:nvPr/>
        </p:nvSpPr>
        <p:spPr>
          <a:xfrm>
            <a:off x="461962" y="1125537"/>
            <a:ext cx="9104312"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1" lang="en-US" sz="2000" u="none">
                <a:solidFill>
                  <a:schemeClr val="dk1"/>
                </a:solidFill>
                <a:latin typeface="Arial"/>
                <a:ea typeface="Arial"/>
                <a:cs typeface="Arial"/>
                <a:sym typeface="Arial"/>
              </a:rPr>
              <a:t>Пример 4. </a:t>
            </a:r>
            <a:r>
              <a:rPr b="0" i="0" lang="en-US" sz="2000" u="none">
                <a:solidFill>
                  <a:schemeClr val="dk1"/>
                </a:solidFill>
                <a:latin typeface="Arial"/>
                <a:ea typeface="Arial"/>
                <a:cs typeface="Arial"/>
                <a:sym typeface="Arial"/>
              </a:rPr>
              <a:t>Взаимное влияние классических западных композиторов друг на друга</a:t>
            </a:r>
            <a:endParaRPr/>
          </a:p>
        </p:txBody>
      </p:sp>
      <p:pic>
        <p:nvPicPr>
          <p:cNvPr id="240" name="Google Shape;240;p12"/>
          <p:cNvPicPr preferRelativeResize="0"/>
          <p:nvPr/>
        </p:nvPicPr>
        <p:blipFill rotWithShape="1">
          <a:blip r:embed="rId3">
            <a:alphaModFix/>
          </a:blip>
          <a:srcRect b="0" l="0" r="0" t="0"/>
          <a:stretch/>
        </p:blipFill>
        <p:spPr>
          <a:xfrm>
            <a:off x="5375275" y="1808162"/>
            <a:ext cx="4335462" cy="3652837"/>
          </a:xfrm>
          <a:prstGeom prst="rect">
            <a:avLst/>
          </a:prstGeom>
          <a:noFill/>
          <a:ln>
            <a:noFill/>
          </a:ln>
        </p:spPr>
      </p:pic>
      <p:sp>
        <p:nvSpPr>
          <p:cNvPr id="241" name="Google Shape;241;p12"/>
          <p:cNvSpPr txBox="1"/>
          <p:nvPr/>
        </p:nvSpPr>
        <p:spPr>
          <a:xfrm>
            <a:off x="285750" y="2473325"/>
            <a:ext cx="5327650" cy="347821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Коллектив ученых из США и Кореи при помощи сетевого анализа данных изучил взаимное влияние классических западных композиторов друг на друга. </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Изучив состав почти 100000 изданных компакт-дисков, авторы показали, как эти данные естественным образом кластеризуются по историческим эпохам, а Моцарт и Бах выходят на первое место по "влиятельности" </a:t>
            </a:r>
            <a:endParaRPr/>
          </a:p>
          <a:p>
            <a:pPr indent="-342900" lvl="0" marL="34290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 Работа </a:t>
            </a:r>
            <a:r>
              <a:rPr b="0" i="0" lang="en-US" sz="2000" u="sng">
                <a:solidFill>
                  <a:schemeClr val="dk1"/>
                </a:solidFill>
                <a:latin typeface="Arial"/>
                <a:ea typeface="Arial"/>
                <a:cs typeface="Arial"/>
                <a:sym typeface="Arial"/>
                <a:hlinkClick r:id="rId4">
                  <a:extLst>
                    <a:ext uri="{A12FA001-AC4F-418D-AE19-62706E023703}">
                      <ahyp:hlinkClr val="tx"/>
                    </a:ext>
                  </a:extLst>
                </a:hlinkClick>
              </a:rPr>
              <a:t>опубликована</a:t>
            </a:r>
            <a:r>
              <a:rPr b="0" i="0" lang="en-US" sz="2000" u="none">
                <a:solidFill>
                  <a:schemeClr val="dk1"/>
                </a:solidFill>
                <a:latin typeface="Arial"/>
                <a:ea typeface="Arial"/>
                <a:cs typeface="Arial"/>
                <a:sym typeface="Arial"/>
              </a:rPr>
              <a:t> в</a:t>
            </a:r>
            <a:r>
              <a:rPr b="0" i="1" lang="en-US" sz="2000" u="none">
                <a:solidFill>
                  <a:schemeClr val="dk1"/>
                </a:solidFill>
                <a:latin typeface="Arial"/>
                <a:ea typeface="Arial"/>
                <a:cs typeface="Arial"/>
                <a:sym typeface="Arial"/>
              </a:rPr>
              <a:t> EPJ Data Science</a:t>
            </a:r>
            <a:r>
              <a:rPr b="0" i="0" lang="en-US" sz="2000" u="none">
                <a:solidFill>
                  <a:schemeClr val="dk1"/>
                </a:solidFill>
                <a:latin typeface="Arial"/>
                <a:ea typeface="Arial"/>
                <a:cs typeface="Arial"/>
                <a:sym typeface="Arial"/>
              </a:rPr>
              <a:t>.</a:t>
            </a:r>
            <a:endParaRPr/>
          </a:p>
        </p:txBody>
      </p:sp>
      <p:sp>
        <p:nvSpPr>
          <p:cNvPr id="242" name="Google Shape;242;p12"/>
          <p:cNvSpPr/>
          <p:nvPr/>
        </p:nvSpPr>
        <p:spPr>
          <a:xfrm>
            <a:off x="890587" y="395287"/>
            <a:ext cx="8351837" cy="841375"/>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43" name="Google Shape;243;p12"/>
          <p:cNvSpPr txBox="1"/>
          <p:nvPr>
            <p:ph type="title"/>
          </p:nvPr>
        </p:nvSpPr>
        <p:spPr>
          <a:xfrm>
            <a:off x="2074862" y="434975"/>
            <a:ext cx="6337300" cy="704850"/>
          </a:xfrm>
          <a:prstGeom prst="rect">
            <a:avLst/>
          </a:prstGeom>
          <a:noFill/>
          <a:ln>
            <a:noFill/>
          </a:ln>
        </p:spPr>
        <p:txBody>
          <a:bodyPr anchorCtr="0" anchor="t" bIns="49700" lIns="99425" spcFirstLastPara="1" rIns="99425" wrap="square" tIns="49700">
            <a:normAutofit/>
          </a:bodyPr>
          <a:lstStyle/>
          <a:p>
            <a:pPr indent="0" lvl="0" marL="0" rtl="0" algn="ctr">
              <a:lnSpc>
                <a:spcPct val="10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Примеры анализа</a:t>
            </a:r>
            <a:endParaRPr/>
          </a:p>
        </p:txBody>
      </p:sp>
      <p:sp>
        <p:nvSpPr>
          <p:cNvPr id="244" name="Google Shape;244;p12"/>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3"/>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51" name="Google Shape;251;p13"/>
          <p:cNvSpPr/>
          <p:nvPr/>
        </p:nvSpPr>
        <p:spPr>
          <a:xfrm>
            <a:off x="387350" y="1462087"/>
            <a:ext cx="9431337" cy="526891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52" name="Google Shape;252;p13"/>
          <p:cNvSpPr txBox="1"/>
          <p:nvPr/>
        </p:nvSpPr>
        <p:spPr>
          <a:xfrm>
            <a:off x="3698875" y="0"/>
            <a:ext cx="2363787"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Инструменты DM</a:t>
            </a:r>
            <a:endParaRPr/>
          </a:p>
        </p:txBody>
      </p:sp>
      <p:pic>
        <p:nvPicPr>
          <p:cNvPr id="253" name="Google Shape;253;p13"/>
          <p:cNvPicPr preferRelativeResize="0"/>
          <p:nvPr/>
        </p:nvPicPr>
        <p:blipFill rotWithShape="1">
          <a:blip r:embed="rId3">
            <a:alphaModFix/>
          </a:blip>
          <a:srcRect b="0" l="0" r="0" t="0"/>
          <a:stretch/>
        </p:blipFill>
        <p:spPr>
          <a:xfrm>
            <a:off x="5399087" y="1884362"/>
            <a:ext cx="4335462" cy="3652837"/>
          </a:xfrm>
          <a:prstGeom prst="rect">
            <a:avLst/>
          </a:prstGeom>
          <a:noFill/>
          <a:ln>
            <a:noFill/>
          </a:ln>
        </p:spPr>
      </p:pic>
      <p:sp>
        <p:nvSpPr>
          <p:cNvPr id="254" name="Google Shape;254;p13"/>
          <p:cNvSpPr txBox="1"/>
          <p:nvPr/>
        </p:nvSpPr>
        <p:spPr>
          <a:xfrm>
            <a:off x="493712" y="2185987"/>
            <a:ext cx="4751387" cy="347821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Ученые строили граф взаимоотношений между композиторами, основываясь на базе данных из 96000 CD-дисков с классической музыкой. Композиторы (вершины графа) считались связанными (между ними проводили ребро графа), если они были изданы на одном CD-диске.</a:t>
            </a:r>
            <a:br>
              <a:rPr b="0" i="0" lang="en-US" sz="2000" u="none">
                <a:solidFill>
                  <a:schemeClr val="dk1"/>
                </a:solidFill>
                <a:latin typeface="Arial"/>
                <a:ea typeface="Arial"/>
                <a:cs typeface="Arial"/>
                <a:sym typeface="Arial"/>
              </a:rPr>
            </a:br>
            <a:endParaRPr/>
          </a:p>
        </p:txBody>
      </p:sp>
      <p:sp>
        <p:nvSpPr>
          <p:cNvPr id="255" name="Google Shape;255;p13"/>
          <p:cNvSpPr/>
          <p:nvPr/>
        </p:nvSpPr>
        <p:spPr>
          <a:xfrm>
            <a:off x="890587" y="395287"/>
            <a:ext cx="8351837" cy="841375"/>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56" name="Google Shape;256;p13"/>
          <p:cNvSpPr txBox="1"/>
          <p:nvPr>
            <p:ph type="title"/>
          </p:nvPr>
        </p:nvSpPr>
        <p:spPr>
          <a:xfrm>
            <a:off x="2074862" y="434975"/>
            <a:ext cx="6337300" cy="704850"/>
          </a:xfrm>
          <a:prstGeom prst="rect">
            <a:avLst/>
          </a:prstGeom>
          <a:noFill/>
          <a:ln>
            <a:noFill/>
          </a:ln>
        </p:spPr>
        <p:txBody>
          <a:bodyPr anchorCtr="0" anchor="t" bIns="49700" lIns="99425" spcFirstLastPara="1" rIns="99425" wrap="square" tIns="49700">
            <a:normAutofit/>
          </a:bodyPr>
          <a:lstStyle/>
          <a:p>
            <a:pPr indent="0" lvl="0" marL="0" rtl="0" algn="ctr">
              <a:lnSpc>
                <a:spcPct val="10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Примеры анализа</a:t>
            </a:r>
            <a:endParaRPr/>
          </a:p>
        </p:txBody>
      </p:sp>
      <p:sp>
        <p:nvSpPr>
          <p:cNvPr id="257" name="Google Shape;257;p13"/>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
        <p:nvSpPr>
          <p:cNvPr id="258" name="Google Shape;258;p13"/>
          <p:cNvSpPr txBox="1"/>
          <p:nvPr/>
        </p:nvSpPr>
        <p:spPr>
          <a:xfrm>
            <a:off x="461962" y="1125537"/>
            <a:ext cx="9104312"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1" lang="en-US" sz="2000" u="none">
                <a:solidFill>
                  <a:schemeClr val="dk1"/>
                </a:solidFill>
                <a:latin typeface="Arial"/>
                <a:ea typeface="Arial"/>
                <a:cs typeface="Arial"/>
                <a:sym typeface="Arial"/>
              </a:rPr>
              <a:t>Пример 4. </a:t>
            </a:r>
            <a:r>
              <a:rPr b="0" i="0" lang="en-US" sz="2000" u="none">
                <a:solidFill>
                  <a:schemeClr val="dk1"/>
                </a:solidFill>
                <a:latin typeface="Arial"/>
                <a:ea typeface="Arial"/>
                <a:cs typeface="Arial"/>
                <a:sym typeface="Arial"/>
              </a:rPr>
              <a:t>Взаимное влияние классических западных композиторов друг на друга</a:t>
            </a:r>
            <a:endParaRP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4"/>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65" name="Google Shape;265;p14"/>
          <p:cNvSpPr/>
          <p:nvPr/>
        </p:nvSpPr>
        <p:spPr>
          <a:xfrm>
            <a:off x="890587" y="395287"/>
            <a:ext cx="8351837" cy="841375"/>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66" name="Google Shape;266;p14"/>
          <p:cNvSpPr/>
          <p:nvPr/>
        </p:nvSpPr>
        <p:spPr>
          <a:xfrm>
            <a:off x="460375" y="1254125"/>
            <a:ext cx="9431337" cy="526891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67" name="Google Shape;267;p14"/>
          <p:cNvSpPr txBox="1"/>
          <p:nvPr>
            <p:ph type="title"/>
          </p:nvPr>
        </p:nvSpPr>
        <p:spPr>
          <a:xfrm>
            <a:off x="2147887" y="227012"/>
            <a:ext cx="6337300" cy="704850"/>
          </a:xfrm>
          <a:prstGeom prst="rect">
            <a:avLst/>
          </a:prstGeom>
          <a:noFill/>
          <a:ln>
            <a:noFill/>
          </a:ln>
        </p:spPr>
        <p:txBody>
          <a:bodyPr anchorCtr="0" anchor="t" bIns="49700" lIns="99425" spcFirstLastPara="1" rIns="99425" wrap="square" tIns="49700">
            <a:normAutofit/>
          </a:bodyPr>
          <a:lstStyle/>
          <a:p>
            <a:pPr indent="0" lvl="0" marL="0" rtl="0" algn="ctr">
              <a:lnSpc>
                <a:spcPct val="10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Примеры анализа</a:t>
            </a:r>
            <a:endParaRPr/>
          </a:p>
        </p:txBody>
      </p:sp>
      <p:sp>
        <p:nvSpPr>
          <p:cNvPr id="268" name="Google Shape;268;p14"/>
          <p:cNvSpPr txBox="1"/>
          <p:nvPr/>
        </p:nvSpPr>
        <p:spPr>
          <a:xfrm>
            <a:off x="3698875" y="0"/>
            <a:ext cx="2363787"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Инструменты DM</a:t>
            </a:r>
            <a:endParaRPr/>
          </a:p>
        </p:txBody>
      </p:sp>
      <p:sp>
        <p:nvSpPr>
          <p:cNvPr id="269" name="Google Shape;269;p14"/>
          <p:cNvSpPr txBox="1"/>
          <p:nvPr/>
        </p:nvSpPr>
        <p:spPr>
          <a:xfrm>
            <a:off x="585787" y="1093787"/>
            <a:ext cx="9105900"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1" lang="en-US" sz="2000" u="none">
                <a:solidFill>
                  <a:schemeClr val="dk1"/>
                </a:solidFill>
                <a:latin typeface="Arial"/>
                <a:ea typeface="Arial"/>
                <a:cs typeface="Arial"/>
                <a:sym typeface="Arial"/>
              </a:rPr>
              <a:t>Пример 4. </a:t>
            </a:r>
            <a:r>
              <a:rPr b="0" i="0" lang="en-US" sz="2000" u="none">
                <a:solidFill>
                  <a:schemeClr val="dk1"/>
                </a:solidFill>
                <a:latin typeface="Arial"/>
                <a:ea typeface="Arial"/>
                <a:cs typeface="Arial"/>
                <a:sym typeface="Arial"/>
              </a:rPr>
              <a:t>Взаимное влияние классических западных композиторов друг на друга</a:t>
            </a:r>
            <a:endParaRPr/>
          </a:p>
        </p:txBody>
      </p:sp>
      <p:sp>
        <p:nvSpPr>
          <p:cNvPr id="270" name="Google Shape;270;p14"/>
          <p:cNvSpPr txBox="1"/>
          <p:nvPr/>
        </p:nvSpPr>
        <p:spPr>
          <a:xfrm>
            <a:off x="388937" y="2235200"/>
            <a:ext cx="5470525" cy="389413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1900" u="none">
                <a:solidFill>
                  <a:schemeClr val="dk1"/>
                </a:solidFill>
                <a:latin typeface="Arial"/>
                <a:ea typeface="Arial"/>
                <a:cs typeface="Arial"/>
                <a:sym typeface="Arial"/>
              </a:rPr>
              <a:t>Полученный граф обладал высокой степенью кластеризации (0.648), также ученым удалось разбить его на подграфы. </a:t>
            </a:r>
            <a:endParaRPr/>
          </a:p>
          <a:p>
            <a:pPr indent="-342900" lvl="0" marL="342900" marR="0" rtl="0" algn="l">
              <a:lnSpc>
                <a:spcPct val="100000"/>
              </a:lnSpc>
              <a:spcBef>
                <a:spcPts val="0"/>
              </a:spcBef>
              <a:spcAft>
                <a:spcPts val="0"/>
              </a:spcAft>
              <a:buClr>
                <a:schemeClr val="dk1"/>
              </a:buClr>
              <a:buSzPts val="1900"/>
              <a:buFont typeface="Arial"/>
              <a:buChar char="•"/>
            </a:pPr>
            <a:r>
              <a:rPr b="0" i="0" lang="en-US" sz="1900" u="none">
                <a:solidFill>
                  <a:schemeClr val="dk1"/>
                </a:solidFill>
                <a:latin typeface="Arial"/>
                <a:ea typeface="Arial"/>
                <a:cs typeface="Arial"/>
                <a:sym typeface="Arial"/>
              </a:rPr>
              <a:t>Оказалось, что это разбиение хорошо согласуется с периодикой, принятой в истории классической музыки: пяти кластерам соответствовали средневековье — раннее барокко (1А), позднее барокко — классический период (1B), романтизм (2), джаз и бродвейская музыка (3), американские не-джазовые композиторы (4) и современные не-американские композиторы (5).</a:t>
            </a:r>
            <a:endParaRPr/>
          </a:p>
        </p:txBody>
      </p:sp>
      <p:pic>
        <p:nvPicPr>
          <p:cNvPr descr="https://nplus1.ru/images/2015/05/01/d0a4e617947ebdd3523d44895ae082cb.png" id="271" name="Google Shape;271;p14"/>
          <p:cNvPicPr preferRelativeResize="0"/>
          <p:nvPr/>
        </p:nvPicPr>
        <p:blipFill rotWithShape="1">
          <a:blip r:embed="rId3">
            <a:alphaModFix/>
          </a:blip>
          <a:srcRect b="0" l="0" r="0" t="0"/>
          <a:stretch/>
        </p:blipFill>
        <p:spPr>
          <a:xfrm>
            <a:off x="5626100" y="1989137"/>
            <a:ext cx="3863975" cy="4403725"/>
          </a:xfrm>
          <a:prstGeom prst="rect">
            <a:avLst/>
          </a:prstGeom>
          <a:noFill/>
          <a:ln>
            <a:noFill/>
          </a:ln>
        </p:spPr>
      </p:pic>
      <p:sp>
        <p:nvSpPr>
          <p:cNvPr id="272" name="Google Shape;272;p14"/>
          <p:cNvSpPr txBox="1"/>
          <p:nvPr/>
        </p:nvSpPr>
        <p:spPr>
          <a:xfrm>
            <a:off x="8235950" y="2071687"/>
            <a:ext cx="498475"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1А</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1B</a:t>
            </a:r>
            <a:endParaRPr/>
          </a:p>
        </p:txBody>
      </p:sp>
      <p:sp>
        <p:nvSpPr>
          <p:cNvPr id="273" name="Google Shape;273;p14"/>
          <p:cNvSpPr txBox="1"/>
          <p:nvPr/>
        </p:nvSpPr>
        <p:spPr>
          <a:xfrm>
            <a:off x="8072437" y="3336925"/>
            <a:ext cx="32702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2</a:t>
            </a:r>
            <a:endParaRPr/>
          </a:p>
        </p:txBody>
      </p:sp>
      <p:sp>
        <p:nvSpPr>
          <p:cNvPr id="274" name="Google Shape;274;p14"/>
          <p:cNvSpPr txBox="1"/>
          <p:nvPr/>
        </p:nvSpPr>
        <p:spPr>
          <a:xfrm>
            <a:off x="8072437" y="4111625"/>
            <a:ext cx="327025" cy="401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3</a:t>
            </a:r>
            <a:endParaRPr/>
          </a:p>
        </p:txBody>
      </p:sp>
      <p:sp>
        <p:nvSpPr>
          <p:cNvPr id="275" name="Google Shape;275;p14"/>
          <p:cNvSpPr txBox="1"/>
          <p:nvPr/>
        </p:nvSpPr>
        <p:spPr>
          <a:xfrm>
            <a:off x="8066087" y="5278437"/>
            <a:ext cx="3286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4</a:t>
            </a:r>
            <a:endParaRPr/>
          </a:p>
        </p:txBody>
      </p:sp>
      <p:sp>
        <p:nvSpPr>
          <p:cNvPr id="276" name="Google Shape;276;p14"/>
          <p:cNvSpPr txBox="1"/>
          <p:nvPr/>
        </p:nvSpPr>
        <p:spPr>
          <a:xfrm>
            <a:off x="8066087" y="5800725"/>
            <a:ext cx="3286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5</a:t>
            </a:r>
            <a:endParaRPr/>
          </a:p>
        </p:txBody>
      </p:sp>
      <p:sp>
        <p:nvSpPr>
          <p:cNvPr id="277" name="Google Shape;277;p14"/>
          <p:cNvSpPr txBox="1"/>
          <p:nvPr/>
        </p:nvSpPr>
        <p:spPr>
          <a:xfrm>
            <a:off x="9026525" y="6605587"/>
            <a:ext cx="73660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5"/>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84" name="Google Shape;284;p15"/>
          <p:cNvSpPr/>
          <p:nvPr/>
        </p:nvSpPr>
        <p:spPr>
          <a:xfrm>
            <a:off x="387350" y="1462087"/>
            <a:ext cx="9431337" cy="526891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85" name="Google Shape;285;p15"/>
          <p:cNvSpPr txBox="1"/>
          <p:nvPr/>
        </p:nvSpPr>
        <p:spPr>
          <a:xfrm>
            <a:off x="3698875" y="0"/>
            <a:ext cx="2363787"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Инструменты DM</a:t>
            </a:r>
            <a:endParaRPr/>
          </a:p>
        </p:txBody>
      </p:sp>
      <p:sp>
        <p:nvSpPr>
          <p:cNvPr id="286" name="Google Shape;286;p15"/>
          <p:cNvSpPr txBox="1"/>
          <p:nvPr/>
        </p:nvSpPr>
        <p:spPr>
          <a:xfrm>
            <a:off x="585787" y="1281112"/>
            <a:ext cx="9105900"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1" lang="en-US" sz="2000" u="none">
                <a:solidFill>
                  <a:schemeClr val="dk1"/>
                </a:solidFill>
                <a:latin typeface="Arial"/>
                <a:ea typeface="Arial"/>
                <a:cs typeface="Arial"/>
                <a:sym typeface="Arial"/>
              </a:rPr>
              <a:t>Пример 4. </a:t>
            </a:r>
            <a:r>
              <a:rPr b="0" i="0" lang="en-US" sz="2000" u="none">
                <a:solidFill>
                  <a:schemeClr val="dk1"/>
                </a:solidFill>
                <a:latin typeface="Arial"/>
                <a:ea typeface="Arial"/>
                <a:cs typeface="Arial"/>
                <a:sym typeface="Arial"/>
              </a:rPr>
              <a:t>Взаимное влияние классических западных композиторов друг на друга</a:t>
            </a:r>
            <a:endParaRPr/>
          </a:p>
        </p:txBody>
      </p:sp>
      <p:sp>
        <p:nvSpPr>
          <p:cNvPr id="287" name="Google Shape;287;p15"/>
          <p:cNvSpPr txBox="1"/>
          <p:nvPr/>
        </p:nvSpPr>
        <p:spPr>
          <a:xfrm>
            <a:off x="404812" y="2159000"/>
            <a:ext cx="9358312" cy="440213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Для оценки «влиятельности» каждого композитора авторы рассчитывали степень соответствующей вершины (количество ее связей), а также две ее центральности: по собственному вектору и по посредничеству. Первая определяет «значимость» данной вершины, а вторая — насколько она связывает между собой другие вершины.</a:t>
            </a:r>
            <a:endParaRPr/>
          </a:p>
          <a:p>
            <a:pPr indent="-158750" lvl="0" marL="28575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Как и следовало ожидать, в каждом из выделенных периодов центральную роль занимали традиционно принятые «ключевые фигуры». Антонио Вивальди и Иоганн Бах в барокко, Вольфганг Моцарт в классический период, Фредерик Шопен, Ференц Лист и Петр Чайковский в романтизме, Джордж Гершвин в джазовом периоде и так далее.</a:t>
            </a:r>
            <a:endParaRPr/>
          </a:p>
          <a:p>
            <a:pPr indent="-158750" lvl="0" marL="28575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«Рекордсменами» на все времена оказались Моцарт и Бах: степень их вершин была в 500 и 450 раз больше средней соответственно.</a:t>
            </a:r>
            <a:endParaRPr/>
          </a:p>
        </p:txBody>
      </p:sp>
      <p:sp>
        <p:nvSpPr>
          <p:cNvPr id="288" name="Google Shape;288;p15"/>
          <p:cNvSpPr/>
          <p:nvPr/>
        </p:nvSpPr>
        <p:spPr>
          <a:xfrm>
            <a:off x="890587" y="395287"/>
            <a:ext cx="8351837" cy="841375"/>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89" name="Google Shape;289;p15"/>
          <p:cNvSpPr txBox="1"/>
          <p:nvPr/>
        </p:nvSpPr>
        <p:spPr>
          <a:xfrm>
            <a:off x="2074862" y="434975"/>
            <a:ext cx="6337300" cy="704850"/>
          </a:xfrm>
          <a:prstGeom prst="rect">
            <a:avLst/>
          </a:prstGeom>
          <a:noFill/>
          <a:ln>
            <a:noFill/>
          </a:ln>
        </p:spPr>
        <p:txBody>
          <a:bodyPr anchorCtr="0" anchor="t" bIns="49700" lIns="99425" spcFirstLastPara="1" rIns="99425" wrap="square" tIns="49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Примеры анализа</a:t>
            </a:r>
            <a:endParaRPr/>
          </a:p>
        </p:txBody>
      </p:sp>
      <p:sp>
        <p:nvSpPr>
          <p:cNvPr id="290" name="Google Shape;290;p15"/>
          <p:cNvSpPr txBox="1"/>
          <p:nvPr/>
        </p:nvSpPr>
        <p:spPr>
          <a:xfrm>
            <a:off x="9099550" y="6605587"/>
            <a:ext cx="66357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6"/>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97" name="Google Shape;297;p16"/>
          <p:cNvSpPr/>
          <p:nvPr/>
        </p:nvSpPr>
        <p:spPr>
          <a:xfrm>
            <a:off x="387350" y="1462087"/>
            <a:ext cx="9431337" cy="526891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98" name="Google Shape;298;p16"/>
          <p:cNvSpPr txBox="1"/>
          <p:nvPr/>
        </p:nvSpPr>
        <p:spPr>
          <a:xfrm>
            <a:off x="3698875" y="0"/>
            <a:ext cx="2363787"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Инструменты DM</a:t>
            </a:r>
            <a:endParaRPr/>
          </a:p>
        </p:txBody>
      </p:sp>
      <p:sp>
        <p:nvSpPr>
          <p:cNvPr id="299" name="Google Shape;299;p16"/>
          <p:cNvSpPr txBox="1"/>
          <p:nvPr/>
        </p:nvSpPr>
        <p:spPr>
          <a:xfrm>
            <a:off x="550862" y="1217612"/>
            <a:ext cx="9104312"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1" lang="en-US" sz="2000" u="none">
                <a:solidFill>
                  <a:schemeClr val="dk1"/>
                </a:solidFill>
                <a:latin typeface="Arial"/>
                <a:ea typeface="Arial"/>
                <a:cs typeface="Arial"/>
                <a:sym typeface="Arial"/>
              </a:rPr>
              <a:t>Пример 4. </a:t>
            </a:r>
            <a:r>
              <a:rPr b="0" i="0" lang="en-US" sz="2000" u="none">
                <a:solidFill>
                  <a:schemeClr val="dk1"/>
                </a:solidFill>
                <a:latin typeface="Arial"/>
                <a:ea typeface="Arial"/>
                <a:cs typeface="Arial"/>
                <a:sym typeface="Arial"/>
              </a:rPr>
              <a:t>Взаимное влияние классических западных композиторов друг на друга</a:t>
            </a:r>
            <a:endParaRPr/>
          </a:p>
        </p:txBody>
      </p:sp>
      <p:sp>
        <p:nvSpPr>
          <p:cNvPr id="300" name="Google Shape;300;p16"/>
          <p:cNvSpPr txBox="1"/>
          <p:nvPr/>
        </p:nvSpPr>
        <p:spPr>
          <a:xfrm>
            <a:off x="423862" y="1878012"/>
            <a:ext cx="9755187" cy="5016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Авторы также показали, что граф развивается </a:t>
            </a:r>
            <a:r>
              <a:rPr b="1" i="0" lang="en-US" sz="2000" u="none">
                <a:solidFill>
                  <a:schemeClr val="dk1"/>
                </a:solidFill>
                <a:latin typeface="Arial"/>
                <a:ea typeface="Arial"/>
                <a:cs typeface="Arial"/>
                <a:sym typeface="Arial"/>
              </a:rPr>
              <a:t>преимущественно вокруг «старых» вершин</a:t>
            </a:r>
            <a:r>
              <a:rPr b="0" i="0" lang="en-US" sz="2000" u="none">
                <a:solidFill>
                  <a:schemeClr val="dk1"/>
                </a:solidFill>
                <a:latin typeface="Arial"/>
                <a:ea typeface="Arial"/>
                <a:cs typeface="Arial"/>
                <a:sym typeface="Arial"/>
              </a:rPr>
              <a:t>, то есть если следить за выпускам новых CD, то число вершин уже известных композиторов будет расти быстрее, чем у «новичков». Эта ситуация согласуется с аналогичными исследованиями в киноиндустрии, например.</a:t>
            </a:r>
            <a:endParaRPr/>
          </a:p>
          <a:p>
            <a:pPr indent="-158750" lvl="0" marL="28575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В итоге работа демонстрирует отличное согласование с уже известными и принятыми представлениями об истории классической музыки. Этот факт легко объясняется тем, что CD-диски как раз составляются с учетом уже принятых выводов, то есть «модель подтверждает сама себя».</a:t>
            </a:r>
            <a:endParaRPr/>
          </a:p>
          <a:p>
            <a:pPr indent="-158750" lvl="0" marL="28575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С другой стороны, авторы рассматривают не столько историю классической музыки «в веках», сколько ее эволюцию с массовым появлением дешевых носителей. Это оправдывает выбор методологии, но ставит под сомнение понятие «влиятельности» композитора в отрыве от мнения современных исследователей истории музыки. </a:t>
            </a:r>
            <a:endParaRPr/>
          </a:p>
        </p:txBody>
      </p:sp>
      <p:sp>
        <p:nvSpPr>
          <p:cNvPr id="301" name="Google Shape;301;p16"/>
          <p:cNvSpPr/>
          <p:nvPr/>
        </p:nvSpPr>
        <p:spPr>
          <a:xfrm>
            <a:off x="890587" y="395287"/>
            <a:ext cx="8351837" cy="841375"/>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02" name="Google Shape;302;p16"/>
          <p:cNvSpPr txBox="1"/>
          <p:nvPr>
            <p:ph type="title"/>
          </p:nvPr>
        </p:nvSpPr>
        <p:spPr>
          <a:xfrm>
            <a:off x="2074862" y="434975"/>
            <a:ext cx="6337300" cy="704850"/>
          </a:xfrm>
          <a:prstGeom prst="rect">
            <a:avLst/>
          </a:prstGeom>
          <a:noFill/>
          <a:ln>
            <a:noFill/>
          </a:ln>
        </p:spPr>
        <p:txBody>
          <a:bodyPr anchorCtr="0" anchor="t" bIns="49700" lIns="99425" spcFirstLastPara="1" rIns="99425" wrap="square" tIns="49700">
            <a:normAutofit/>
          </a:bodyPr>
          <a:lstStyle/>
          <a:p>
            <a:pPr indent="0" lvl="0" marL="0" rtl="0" algn="ctr">
              <a:lnSpc>
                <a:spcPct val="10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Примеры анализа</a:t>
            </a:r>
            <a:endParaRPr/>
          </a:p>
        </p:txBody>
      </p:sp>
      <p:sp>
        <p:nvSpPr>
          <p:cNvPr id="303" name="Google Shape;303;p16"/>
          <p:cNvSpPr txBox="1"/>
          <p:nvPr/>
        </p:nvSpPr>
        <p:spPr>
          <a:xfrm>
            <a:off x="9026525" y="6605587"/>
            <a:ext cx="73660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7"/>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10" name="Google Shape;310;p17"/>
          <p:cNvSpPr/>
          <p:nvPr/>
        </p:nvSpPr>
        <p:spPr>
          <a:xfrm>
            <a:off x="387350" y="1401762"/>
            <a:ext cx="9431337" cy="53292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11" name="Google Shape;311;p17"/>
          <p:cNvSpPr txBox="1"/>
          <p:nvPr/>
        </p:nvSpPr>
        <p:spPr>
          <a:xfrm>
            <a:off x="3698875" y="0"/>
            <a:ext cx="2363787"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Инструменты DM</a:t>
            </a:r>
            <a:endParaRPr/>
          </a:p>
        </p:txBody>
      </p:sp>
      <p:sp>
        <p:nvSpPr>
          <p:cNvPr id="312" name="Google Shape;312;p17"/>
          <p:cNvSpPr txBox="1"/>
          <p:nvPr/>
        </p:nvSpPr>
        <p:spPr>
          <a:xfrm>
            <a:off x="569912" y="1284287"/>
            <a:ext cx="91043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1" lang="en-US" sz="2000" u="none">
                <a:solidFill>
                  <a:schemeClr val="dk1"/>
                </a:solidFill>
                <a:latin typeface="Arial"/>
                <a:ea typeface="Arial"/>
                <a:cs typeface="Arial"/>
                <a:sym typeface="Arial"/>
              </a:rPr>
              <a:t>Пример 5. </a:t>
            </a:r>
            <a:r>
              <a:rPr b="0" i="0" lang="en-US" sz="2000" u="none">
                <a:solidFill>
                  <a:schemeClr val="dk1"/>
                </a:solidFill>
                <a:latin typeface="Arial"/>
                <a:ea typeface="Arial"/>
                <a:cs typeface="Arial"/>
                <a:sym typeface="Arial"/>
              </a:rPr>
              <a:t>Миграционные потоки</a:t>
            </a:r>
            <a:endParaRPr/>
          </a:p>
        </p:txBody>
      </p:sp>
      <p:sp>
        <p:nvSpPr>
          <p:cNvPr id="313" name="Google Shape;313;p17"/>
          <p:cNvSpPr txBox="1"/>
          <p:nvPr/>
        </p:nvSpPr>
        <p:spPr>
          <a:xfrm>
            <a:off x="4756150" y="1262062"/>
            <a:ext cx="5264150" cy="5016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Математик и программист Стивен Вольфрам известен как автор программы Mathematica и научного поисковика Wolfram Alpha. Несмотря на большой объём текущей работы, Стивена всегда интересовал вопрос: можно ли математическими методами проанализировать траекторию жизни человека. </a:t>
            </a:r>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Разные города в графе «Место рождения» и «Место жительства» помогли составить картину актуальных миграционных процессов. Например, можно увидеть, что США — самая привлекательная страна для людей из разных стран.</a:t>
            </a:r>
            <a:endParaRPr/>
          </a:p>
        </p:txBody>
      </p:sp>
      <p:pic>
        <p:nvPicPr>
          <p:cNvPr descr="https://habrastorage.org/storage2/1b8/41e/317/1b841e317e37aa375b31c98eb1d17b58.png" id="314" name="Google Shape;314;p17"/>
          <p:cNvPicPr preferRelativeResize="0"/>
          <p:nvPr/>
        </p:nvPicPr>
        <p:blipFill rotWithShape="1">
          <a:blip r:embed="rId3">
            <a:alphaModFix/>
          </a:blip>
          <a:srcRect b="0" l="0" r="0" t="0"/>
          <a:stretch/>
        </p:blipFill>
        <p:spPr>
          <a:xfrm>
            <a:off x="744537" y="2012950"/>
            <a:ext cx="3992562" cy="3992562"/>
          </a:xfrm>
          <a:prstGeom prst="rect">
            <a:avLst/>
          </a:prstGeom>
          <a:noFill/>
          <a:ln>
            <a:noFill/>
          </a:ln>
        </p:spPr>
      </p:pic>
      <p:sp>
        <p:nvSpPr>
          <p:cNvPr id="315" name="Google Shape;315;p17"/>
          <p:cNvSpPr txBox="1"/>
          <p:nvPr/>
        </p:nvSpPr>
        <p:spPr>
          <a:xfrm>
            <a:off x="3159125" y="6127750"/>
            <a:ext cx="3211512"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sng">
                <a:solidFill>
                  <a:schemeClr val="dk1"/>
                </a:solidFill>
                <a:latin typeface="Arial"/>
                <a:ea typeface="Arial"/>
                <a:cs typeface="Arial"/>
                <a:sym typeface="Arial"/>
                <a:hlinkClick r:id="rId4">
                  <a:extLst>
                    <a:ext uri="{A12FA001-AC4F-418D-AE19-62706E023703}">
                      <ahyp:hlinkClr val="tx"/>
                    </a:ext>
                  </a:extLst>
                </a:hlinkClick>
              </a:rPr>
              <a:t>https://habrahabr.ru/post/177931/</a:t>
            </a:r>
            <a:endParaRPr/>
          </a:p>
        </p:txBody>
      </p:sp>
      <p:sp>
        <p:nvSpPr>
          <p:cNvPr id="316" name="Google Shape;316;p17"/>
          <p:cNvSpPr txBox="1"/>
          <p:nvPr/>
        </p:nvSpPr>
        <p:spPr>
          <a:xfrm>
            <a:off x="149225" y="5865812"/>
            <a:ext cx="4987925"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1" i="0" lang="en-US" sz="1600" u="none">
                <a:solidFill>
                  <a:schemeClr val="dk1"/>
                </a:solidFill>
                <a:latin typeface="Arial"/>
                <a:ea typeface="Arial"/>
                <a:cs typeface="Arial"/>
                <a:sym typeface="Arial"/>
              </a:rPr>
              <a:t>Карта миграций пользователей Facebook, 2013</a:t>
            </a:r>
            <a:endParaRPr/>
          </a:p>
        </p:txBody>
      </p:sp>
      <p:sp>
        <p:nvSpPr>
          <p:cNvPr id="317" name="Google Shape;317;p17"/>
          <p:cNvSpPr/>
          <p:nvPr/>
        </p:nvSpPr>
        <p:spPr>
          <a:xfrm>
            <a:off x="890587" y="395287"/>
            <a:ext cx="8351837" cy="841375"/>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18" name="Google Shape;318;p17"/>
          <p:cNvSpPr txBox="1"/>
          <p:nvPr>
            <p:ph type="title"/>
          </p:nvPr>
        </p:nvSpPr>
        <p:spPr>
          <a:xfrm>
            <a:off x="2074862" y="434975"/>
            <a:ext cx="6337300" cy="704850"/>
          </a:xfrm>
          <a:prstGeom prst="rect">
            <a:avLst/>
          </a:prstGeom>
          <a:noFill/>
          <a:ln>
            <a:noFill/>
          </a:ln>
        </p:spPr>
        <p:txBody>
          <a:bodyPr anchorCtr="0" anchor="t" bIns="49700" lIns="99425" spcFirstLastPara="1" rIns="99425" wrap="square" tIns="49700">
            <a:normAutofit/>
          </a:bodyPr>
          <a:lstStyle/>
          <a:p>
            <a:pPr indent="0" lvl="0" marL="0" rtl="0" algn="ctr">
              <a:lnSpc>
                <a:spcPct val="10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Примеры анализа</a:t>
            </a:r>
            <a:endParaRPr/>
          </a:p>
        </p:txBody>
      </p:sp>
      <p:sp>
        <p:nvSpPr>
          <p:cNvPr id="319" name="Google Shape;319;p17"/>
          <p:cNvSpPr txBox="1"/>
          <p:nvPr/>
        </p:nvSpPr>
        <p:spPr>
          <a:xfrm>
            <a:off x="8955087" y="6605587"/>
            <a:ext cx="808037"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8"/>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26" name="Google Shape;326;p18"/>
          <p:cNvSpPr/>
          <p:nvPr/>
        </p:nvSpPr>
        <p:spPr>
          <a:xfrm>
            <a:off x="387350" y="1462087"/>
            <a:ext cx="9431337" cy="526891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27" name="Google Shape;327;p18"/>
          <p:cNvSpPr txBox="1"/>
          <p:nvPr/>
        </p:nvSpPr>
        <p:spPr>
          <a:xfrm>
            <a:off x="3698875" y="0"/>
            <a:ext cx="2363787"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Инструменты DM</a:t>
            </a:r>
            <a:endParaRPr/>
          </a:p>
        </p:txBody>
      </p:sp>
      <p:sp>
        <p:nvSpPr>
          <p:cNvPr id="328" name="Google Shape;328;p18"/>
          <p:cNvSpPr txBox="1"/>
          <p:nvPr/>
        </p:nvSpPr>
        <p:spPr>
          <a:xfrm>
            <a:off x="514350" y="1236662"/>
            <a:ext cx="91043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1" lang="en-US" sz="2000" u="none">
                <a:solidFill>
                  <a:schemeClr val="dk1"/>
                </a:solidFill>
                <a:latin typeface="Arial"/>
                <a:ea typeface="Arial"/>
                <a:cs typeface="Arial"/>
                <a:sym typeface="Arial"/>
              </a:rPr>
              <a:t>Пример 6. </a:t>
            </a:r>
            <a:r>
              <a:rPr b="0" i="0" lang="en-US" sz="2000" u="none">
                <a:solidFill>
                  <a:schemeClr val="dk1"/>
                </a:solidFill>
                <a:latin typeface="Arial"/>
                <a:ea typeface="Arial"/>
                <a:cs typeface="Arial"/>
                <a:sym typeface="Arial"/>
              </a:rPr>
              <a:t>Кластеры друзей</a:t>
            </a:r>
            <a:endParaRPr/>
          </a:p>
        </p:txBody>
      </p:sp>
      <p:sp>
        <p:nvSpPr>
          <p:cNvPr id="329" name="Google Shape;329;p18"/>
          <p:cNvSpPr txBox="1"/>
          <p:nvPr/>
        </p:nvSpPr>
        <p:spPr>
          <a:xfrm>
            <a:off x="314325" y="2776537"/>
            <a:ext cx="6505575" cy="3416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Друзья человека обычно распределяются по </a:t>
            </a:r>
            <a:r>
              <a:rPr b="1" i="0" lang="en-US" sz="1800" u="none">
                <a:solidFill>
                  <a:schemeClr val="dk1"/>
                </a:solidFill>
                <a:latin typeface="Arial"/>
                <a:ea typeface="Arial"/>
                <a:cs typeface="Arial"/>
                <a:sym typeface="Arial"/>
              </a:rPr>
              <a:t>нескольким чётко сформированным кластерам</a:t>
            </a:r>
            <a:r>
              <a:rPr b="0" i="0" lang="en-US" sz="1800" u="none">
                <a:solidFill>
                  <a:schemeClr val="dk1"/>
                </a:solidFill>
                <a:latin typeface="Arial"/>
                <a:ea typeface="Arial"/>
                <a:cs typeface="Arial"/>
                <a:sym typeface="Arial"/>
              </a:rPr>
              <a:t>.</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Каждый кластер отражает какое-то событие в жизни. Обычно у человека 3-4 таких кластера, которые имеют разную форму, в зависимости от специфики события, личных качеств человека и других уникальных обстоятельств. Так что запустив функцию </a:t>
            </a:r>
            <a:r>
              <a:rPr b="0" i="0" lang="en-US" sz="1800" u="sng">
                <a:solidFill>
                  <a:schemeClr val="dk1"/>
                </a:solidFill>
                <a:latin typeface="Arial"/>
                <a:ea typeface="Arial"/>
                <a:cs typeface="Arial"/>
                <a:sym typeface="Arial"/>
                <a:hlinkClick r:id="rId3">
                  <a:extLst>
                    <a:ext uri="{A12FA001-AC4F-418D-AE19-62706E023703}">
                      <ahyp:hlinkClr val="tx"/>
                    </a:ext>
                  </a:extLst>
                </a:hlinkClick>
              </a:rPr>
              <a:t>FindGraphCommunities</a:t>
            </a:r>
            <a:r>
              <a:rPr b="0" i="0" lang="en-US" sz="1800" u="none">
                <a:solidFill>
                  <a:schemeClr val="dk1"/>
                </a:solidFill>
                <a:latin typeface="Arial"/>
                <a:ea typeface="Arial"/>
                <a:cs typeface="Arial"/>
                <a:sym typeface="Arial"/>
              </a:rPr>
              <a:t> можно составить уникальный «отпечаток», который довольно точно будет отражать личность человека и события в его жизни. </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На иллюстрации показаны социальные графы некоторых людей.</a:t>
            </a:r>
            <a:endParaRPr/>
          </a:p>
        </p:txBody>
      </p:sp>
      <p:sp>
        <p:nvSpPr>
          <p:cNvPr id="330" name="Google Shape;330;p18"/>
          <p:cNvSpPr txBox="1"/>
          <p:nvPr/>
        </p:nvSpPr>
        <p:spPr>
          <a:xfrm>
            <a:off x="3160712" y="6575425"/>
            <a:ext cx="3211512"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sng">
                <a:solidFill>
                  <a:schemeClr val="dk1"/>
                </a:solidFill>
                <a:latin typeface="Arial"/>
                <a:ea typeface="Arial"/>
                <a:cs typeface="Arial"/>
                <a:sym typeface="Arial"/>
                <a:hlinkClick r:id="rId4">
                  <a:extLst>
                    <a:ext uri="{A12FA001-AC4F-418D-AE19-62706E023703}">
                      <ahyp:hlinkClr val="tx"/>
                    </a:ext>
                  </a:extLst>
                </a:hlinkClick>
              </a:rPr>
              <a:t>https://habrahabr.ru/post/177931/</a:t>
            </a:r>
            <a:endParaRPr/>
          </a:p>
        </p:txBody>
      </p:sp>
      <p:sp>
        <p:nvSpPr>
          <p:cNvPr id="331" name="Google Shape;331;p18"/>
          <p:cNvSpPr txBox="1"/>
          <p:nvPr/>
        </p:nvSpPr>
        <p:spPr>
          <a:xfrm>
            <a:off x="314325" y="1819275"/>
            <a:ext cx="7969250" cy="9239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Недавно на поисковике Wolfram Alpha открылся раздел </a:t>
            </a:r>
            <a:r>
              <a:rPr b="0" i="0" lang="en-US" sz="1800" u="sng">
                <a:solidFill>
                  <a:schemeClr val="dk1"/>
                </a:solidFill>
                <a:latin typeface="Arial"/>
                <a:ea typeface="Arial"/>
                <a:cs typeface="Arial"/>
                <a:sym typeface="Arial"/>
                <a:hlinkClick r:id="rId5">
                  <a:extLst>
                    <a:ext uri="{A12FA001-AC4F-418D-AE19-62706E023703}">
                      <ahyp:hlinkClr val="tx"/>
                    </a:ext>
                  </a:extLst>
                </a:hlinkClick>
              </a:rPr>
              <a:t>Personal Analytics for Facebook</a:t>
            </a:r>
            <a:r>
              <a:rPr b="0" i="0" lang="en-US" sz="1800" u="none">
                <a:solidFill>
                  <a:schemeClr val="dk1"/>
                </a:solidFill>
                <a:latin typeface="Arial"/>
                <a:ea typeface="Arial"/>
                <a:cs typeface="Arial"/>
                <a:sym typeface="Arial"/>
              </a:rPr>
              <a:t>Недавно на поисковике Wolfram Alpha открылся раздел Personal Analytics for Facebook (персональная аналитика для Facebook), а в программный пакет Mathematica добавили функцию </a:t>
            </a:r>
            <a:r>
              <a:rPr b="0" i="0" lang="en-US" sz="1800" u="sng">
                <a:solidFill>
                  <a:schemeClr val="dk1"/>
                </a:solidFill>
                <a:latin typeface="Arial"/>
                <a:ea typeface="Arial"/>
                <a:cs typeface="Arial"/>
                <a:sym typeface="Arial"/>
                <a:hlinkClick r:id="rId6">
                  <a:extLst>
                    <a:ext uri="{A12FA001-AC4F-418D-AE19-62706E023703}">
                      <ahyp:hlinkClr val="tx"/>
                    </a:ext>
                  </a:extLst>
                </a:hlinkClick>
              </a:rPr>
              <a:t>SocialMediaData</a:t>
            </a:r>
            <a:r>
              <a:rPr b="0" i="0" lang="en-US" sz="1800" u="none">
                <a:solidFill>
                  <a:schemeClr val="dk1"/>
                </a:solidFill>
                <a:latin typeface="Arial"/>
                <a:ea typeface="Arial"/>
                <a:cs typeface="Arial"/>
                <a:sym typeface="Arial"/>
              </a:rPr>
              <a:t>.</a:t>
            </a:r>
            <a:endParaRPr/>
          </a:p>
        </p:txBody>
      </p:sp>
      <p:pic>
        <p:nvPicPr>
          <p:cNvPr id="332" name="Google Shape;332;p18"/>
          <p:cNvPicPr preferRelativeResize="0"/>
          <p:nvPr/>
        </p:nvPicPr>
        <p:blipFill rotWithShape="1">
          <a:blip r:embed="rId7">
            <a:alphaModFix/>
          </a:blip>
          <a:srcRect b="0" l="0" r="0" t="0"/>
          <a:stretch/>
        </p:blipFill>
        <p:spPr>
          <a:xfrm>
            <a:off x="6578600" y="2786062"/>
            <a:ext cx="2822575" cy="3729037"/>
          </a:xfrm>
          <a:prstGeom prst="rect">
            <a:avLst/>
          </a:prstGeom>
          <a:noFill/>
          <a:ln>
            <a:noFill/>
          </a:ln>
        </p:spPr>
      </p:pic>
      <p:sp>
        <p:nvSpPr>
          <p:cNvPr id="333" name="Google Shape;333;p18"/>
          <p:cNvSpPr/>
          <p:nvPr/>
        </p:nvSpPr>
        <p:spPr>
          <a:xfrm>
            <a:off x="890587" y="395287"/>
            <a:ext cx="8351837" cy="841375"/>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34" name="Google Shape;334;p18"/>
          <p:cNvSpPr txBox="1"/>
          <p:nvPr>
            <p:ph type="title"/>
          </p:nvPr>
        </p:nvSpPr>
        <p:spPr>
          <a:xfrm>
            <a:off x="2074862" y="434975"/>
            <a:ext cx="6337300" cy="704850"/>
          </a:xfrm>
          <a:prstGeom prst="rect">
            <a:avLst/>
          </a:prstGeom>
          <a:noFill/>
          <a:ln>
            <a:noFill/>
          </a:ln>
        </p:spPr>
        <p:txBody>
          <a:bodyPr anchorCtr="0" anchor="t" bIns="49700" lIns="99425" spcFirstLastPara="1" rIns="99425" wrap="square" tIns="49700">
            <a:normAutofit/>
          </a:bodyPr>
          <a:lstStyle/>
          <a:p>
            <a:pPr indent="0" lvl="0" marL="0" rtl="0" algn="ctr">
              <a:lnSpc>
                <a:spcPct val="10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Примеры анализа</a:t>
            </a:r>
            <a:endParaRPr/>
          </a:p>
        </p:txBody>
      </p:sp>
      <p:sp>
        <p:nvSpPr>
          <p:cNvPr id="335" name="Google Shape;335;p18"/>
          <p:cNvSpPr txBox="1"/>
          <p:nvPr/>
        </p:nvSpPr>
        <p:spPr>
          <a:xfrm>
            <a:off x="8810625" y="6605587"/>
            <a:ext cx="95250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9"/>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42" name="Google Shape;342;p19"/>
          <p:cNvSpPr/>
          <p:nvPr/>
        </p:nvSpPr>
        <p:spPr>
          <a:xfrm>
            <a:off x="387350" y="1462087"/>
            <a:ext cx="9431337" cy="526891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43" name="Google Shape;343;p19"/>
          <p:cNvSpPr txBox="1"/>
          <p:nvPr/>
        </p:nvSpPr>
        <p:spPr>
          <a:xfrm>
            <a:off x="3698875" y="0"/>
            <a:ext cx="2363787"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Инструменты DM</a:t>
            </a:r>
            <a:endParaRPr/>
          </a:p>
        </p:txBody>
      </p:sp>
      <p:sp>
        <p:nvSpPr>
          <p:cNvPr id="344" name="Google Shape;344;p19"/>
          <p:cNvSpPr txBox="1"/>
          <p:nvPr/>
        </p:nvSpPr>
        <p:spPr>
          <a:xfrm>
            <a:off x="585787" y="1260475"/>
            <a:ext cx="91059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1" lang="en-US" sz="2000" u="none">
                <a:solidFill>
                  <a:schemeClr val="dk1"/>
                </a:solidFill>
                <a:latin typeface="Arial"/>
                <a:ea typeface="Arial"/>
                <a:cs typeface="Arial"/>
                <a:sym typeface="Arial"/>
              </a:rPr>
              <a:t>Пример 6. </a:t>
            </a:r>
            <a:r>
              <a:rPr b="0" i="0" lang="en-US" sz="2000" u="none">
                <a:solidFill>
                  <a:schemeClr val="dk1"/>
                </a:solidFill>
                <a:latin typeface="Arial"/>
                <a:ea typeface="Arial"/>
                <a:cs typeface="Arial"/>
                <a:sym typeface="Arial"/>
              </a:rPr>
              <a:t>Изменение интересов с возрастом</a:t>
            </a:r>
            <a:endParaRPr/>
          </a:p>
        </p:txBody>
      </p:sp>
      <p:sp>
        <p:nvSpPr>
          <p:cNvPr id="345" name="Google Shape;345;p19"/>
          <p:cNvSpPr txBox="1"/>
          <p:nvPr/>
        </p:nvSpPr>
        <p:spPr>
          <a:xfrm>
            <a:off x="3160712" y="6575425"/>
            <a:ext cx="3211512"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sng">
                <a:solidFill>
                  <a:schemeClr val="dk1"/>
                </a:solidFill>
                <a:latin typeface="Arial"/>
                <a:ea typeface="Arial"/>
                <a:cs typeface="Arial"/>
                <a:sym typeface="Arial"/>
                <a:hlinkClick r:id="rId3">
                  <a:extLst>
                    <a:ext uri="{A12FA001-AC4F-418D-AE19-62706E023703}">
                      <ahyp:hlinkClr val="tx"/>
                    </a:ext>
                  </a:extLst>
                </a:hlinkClick>
              </a:rPr>
              <a:t>https://habrahabr.ru/post/177931/</a:t>
            </a:r>
            <a:endParaRPr/>
          </a:p>
        </p:txBody>
      </p:sp>
      <p:sp>
        <p:nvSpPr>
          <p:cNvPr id="346" name="Google Shape;346;p19"/>
          <p:cNvSpPr txBox="1"/>
          <p:nvPr/>
        </p:nvSpPr>
        <p:spPr>
          <a:xfrm>
            <a:off x="382587" y="1719262"/>
            <a:ext cx="9258300" cy="10160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Интересно также проследить, как меняются жизненные интересы людей с возрастом. В частности, резко растёт интерес к погоде, политике и здоровью, и стабильно снижается интерес к моде и видеоиграм.</a:t>
            </a:r>
            <a:endParaRPr/>
          </a:p>
        </p:txBody>
      </p:sp>
      <p:pic>
        <p:nvPicPr>
          <p:cNvPr id="347" name="Google Shape;347;p19"/>
          <p:cNvPicPr preferRelativeResize="0"/>
          <p:nvPr/>
        </p:nvPicPr>
        <p:blipFill rotWithShape="1">
          <a:blip r:embed="rId4">
            <a:alphaModFix/>
          </a:blip>
          <a:srcRect b="0" l="0" r="0" t="0"/>
          <a:stretch/>
        </p:blipFill>
        <p:spPr>
          <a:xfrm>
            <a:off x="923925" y="2855912"/>
            <a:ext cx="5434012" cy="2430462"/>
          </a:xfrm>
          <a:prstGeom prst="rect">
            <a:avLst/>
          </a:prstGeom>
          <a:noFill/>
          <a:ln>
            <a:noFill/>
          </a:ln>
        </p:spPr>
      </p:pic>
      <p:pic>
        <p:nvPicPr>
          <p:cNvPr id="348" name="Google Shape;348;p19"/>
          <p:cNvPicPr preferRelativeResize="0"/>
          <p:nvPr/>
        </p:nvPicPr>
        <p:blipFill rotWithShape="1">
          <a:blip r:embed="rId5">
            <a:alphaModFix/>
          </a:blip>
          <a:srcRect b="0" l="0" r="0" t="0"/>
          <a:stretch/>
        </p:blipFill>
        <p:spPr>
          <a:xfrm>
            <a:off x="7226300" y="2784475"/>
            <a:ext cx="1800225" cy="3763962"/>
          </a:xfrm>
          <a:prstGeom prst="rect">
            <a:avLst/>
          </a:prstGeom>
          <a:noFill/>
          <a:ln>
            <a:noFill/>
          </a:ln>
        </p:spPr>
      </p:pic>
      <p:pic>
        <p:nvPicPr>
          <p:cNvPr id="349" name="Google Shape;349;p19"/>
          <p:cNvPicPr preferRelativeResize="0"/>
          <p:nvPr/>
        </p:nvPicPr>
        <p:blipFill rotWithShape="1">
          <a:blip r:embed="rId6">
            <a:alphaModFix/>
          </a:blip>
          <a:srcRect b="0" l="0" r="0" t="0"/>
          <a:stretch/>
        </p:blipFill>
        <p:spPr>
          <a:xfrm>
            <a:off x="1044575" y="5438775"/>
            <a:ext cx="1514475" cy="1009650"/>
          </a:xfrm>
          <a:prstGeom prst="rect">
            <a:avLst/>
          </a:prstGeom>
          <a:noFill/>
          <a:ln>
            <a:noFill/>
          </a:ln>
        </p:spPr>
      </p:pic>
      <p:pic>
        <p:nvPicPr>
          <p:cNvPr id="350" name="Google Shape;350;p19"/>
          <p:cNvPicPr preferRelativeResize="0"/>
          <p:nvPr/>
        </p:nvPicPr>
        <p:blipFill rotWithShape="1">
          <a:blip r:embed="rId7">
            <a:alphaModFix/>
          </a:blip>
          <a:srcRect b="0" l="0" r="0" t="0"/>
          <a:stretch/>
        </p:blipFill>
        <p:spPr>
          <a:xfrm>
            <a:off x="2989262" y="5445125"/>
            <a:ext cx="1543050" cy="1038225"/>
          </a:xfrm>
          <a:prstGeom prst="rect">
            <a:avLst/>
          </a:prstGeom>
          <a:noFill/>
          <a:ln>
            <a:noFill/>
          </a:ln>
        </p:spPr>
      </p:pic>
      <p:pic>
        <p:nvPicPr>
          <p:cNvPr id="351" name="Google Shape;351;p19"/>
          <p:cNvPicPr preferRelativeResize="0"/>
          <p:nvPr/>
        </p:nvPicPr>
        <p:blipFill rotWithShape="1">
          <a:blip r:embed="rId8">
            <a:alphaModFix/>
          </a:blip>
          <a:srcRect b="0" l="0" r="0" t="0"/>
          <a:stretch/>
        </p:blipFill>
        <p:spPr>
          <a:xfrm>
            <a:off x="4949825" y="5430837"/>
            <a:ext cx="1504950" cy="1000125"/>
          </a:xfrm>
          <a:prstGeom prst="rect">
            <a:avLst/>
          </a:prstGeom>
          <a:noFill/>
          <a:ln>
            <a:noFill/>
          </a:ln>
        </p:spPr>
      </p:pic>
      <p:sp>
        <p:nvSpPr>
          <p:cNvPr id="352" name="Google Shape;352;p19"/>
          <p:cNvSpPr/>
          <p:nvPr/>
        </p:nvSpPr>
        <p:spPr>
          <a:xfrm>
            <a:off x="890587" y="395287"/>
            <a:ext cx="8351837" cy="841375"/>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53" name="Google Shape;353;p19"/>
          <p:cNvSpPr txBox="1"/>
          <p:nvPr>
            <p:ph type="title"/>
          </p:nvPr>
        </p:nvSpPr>
        <p:spPr>
          <a:xfrm>
            <a:off x="2074862" y="434975"/>
            <a:ext cx="6337300" cy="704850"/>
          </a:xfrm>
          <a:prstGeom prst="rect">
            <a:avLst/>
          </a:prstGeom>
          <a:noFill/>
          <a:ln>
            <a:noFill/>
          </a:ln>
        </p:spPr>
        <p:txBody>
          <a:bodyPr anchorCtr="0" anchor="t" bIns="49700" lIns="99425" spcFirstLastPara="1" rIns="99425" wrap="square" tIns="49700">
            <a:normAutofit/>
          </a:bodyPr>
          <a:lstStyle/>
          <a:p>
            <a:pPr indent="0" lvl="0" marL="0" rtl="0" algn="ctr">
              <a:lnSpc>
                <a:spcPct val="10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Примеры анализа</a:t>
            </a:r>
            <a:endParaRPr/>
          </a:p>
        </p:txBody>
      </p:sp>
      <p:sp>
        <p:nvSpPr>
          <p:cNvPr id="354" name="Google Shape;354;p19"/>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18" name="Google Shape;118;p2"/>
          <p:cNvSpPr/>
          <p:nvPr/>
        </p:nvSpPr>
        <p:spPr>
          <a:xfrm>
            <a:off x="387350" y="1490662"/>
            <a:ext cx="9431337" cy="516890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19" name="Google Shape;119;p2"/>
          <p:cNvSpPr txBox="1"/>
          <p:nvPr>
            <p:ph idx="4294967295" type="title"/>
          </p:nvPr>
        </p:nvSpPr>
        <p:spPr>
          <a:xfrm>
            <a:off x="1028700" y="466725"/>
            <a:ext cx="9248775" cy="884237"/>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Содержание</a:t>
            </a:r>
            <a:endParaRPr/>
          </a:p>
        </p:txBody>
      </p:sp>
      <p:sp>
        <p:nvSpPr>
          <p:cNvPr id="120" name="Google Shape;120;p2"/>
          <p:cNvSpPr txBox="1"/>
          <p:nvPr>
            <p:ph idx="4294967295" type="body"/>
          </p:nvPr>
        </p:nvSpPr>
        <p:spPr>
          <a:xfrm>
            <a:off x="1028700" y="1979612"/>
            <a:ext cx="8734425" cy="4030662"/>
          </a:xfrm>
          <a:prstGeom prst="rect">
            <a:avLst/>
          </a:prstGeom>
          <a:noFill/>
          <a:ln>
            <a:noFill/>
          </a:ln>
        </p:spPr>
        <p:txBody>
          <a:bodyPr anchorCtr="0" anchor="t" bIns="49700" lIns="99425" spcFirstLastPara="1" rIns="99425" wrap="square" tIns="49700">
            <a:normAutofit/>
          </a:bodyPr>
          <a:lstStyle/>
          <a:p>
            <a:pPr indent="4761" lvl="0" marL="257175"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Calibri"/>
                <a:ea typeface="Calibri"/>
                <a:cs typeface="Calibri"/>
                <a:sym typeface="Calibri"/>
              </a:rPr>
              <a:t>Data Mining</a:t>
            </a:r>
            <a:endParaRPr/>
          </a:p>
          <a:p>
            <a:pPr indent="4761" lvl="0" marL="257175" marR="0" rtl="0" algn="l">
              <a:lnSpc>
                <a:spcPct val="100000"/>
              </a:lnSpc>
              <a:spcBef>
                <a:spcPts val="560"/>
              </a:spcBef>
              <a:spcAft>
                <a:spcPts val="0"/>
              </a:spcAft>
              <a:buClr>
                <a:schemeClr val="dk1"/>
              </a:buClr>
              <a:buSzPts val="2800"/>
              <a:buFont typeface="Arial"/>
              <a:buNone/>
            </a:pPr>
            <a:r>
              <a:rPr b="1" i="0" lang="en-US" sz="2800" u="none" cap="none" strike="noStrike">
                <a:solidFill>
                  <a:schemeClr val="dk1"/>
                </a:solidFill>
                <a:latin typeface="Calibri"/>
                <a:ea typeface="Calibri"/>
                <a:cs typeface="Calibri"/>
                <a:sym typeface="Calibri"/>
              </a:rPr>
              <a:t>Сложные сети. Анализ данных с помощью графов. </a:t>
            </a:r>
            <a:endParaRPr/>
          </a:p>
          <a:p>
            <a:pPr indent="4761" lvl="0" marL="257175" marR="0" rtl="0" algn="l">
              <a:lnSpc>
                <a:spcPct val="100000"/>
              </a:lnSpc>
              <a:spcBef>
                <a:spcPts val="560"/>
              </a:spcBef>
              <a:spcAft>
                <a:spcPts val="0"/>
              </a:spcAft>
              <a:buClr>
                <a:schemeClr val="dk1"/>
              </a:buClr>
              <a:buSzPts val="2800"/>
              <a:buFont typeface="Arial"/>
              <a:buNone/>
            </a:pPr>
            <a:r>
              <a:t/>
            </a:r>
            <a:endParaRPr b="1" i="0" sz="2800" u="none" cap="none" strike="noStrike">
              <a:solidFill>
                <a:srgbClr val="FF0000"/>
              </a:solidFill>
              <a:latin typeface="Calibri"/>
              <a:ea typeface="Calibri"/>
              <a:cs typeface="Calibri"/>
              <a:sym typeface="Calibri"/>
            </a:endParaRPr>
          </a:p>
          <a:p>
            <a:pPr indent="-457200" lvl="1" marL="1009650" marR="0" rtl="0" algn="l">
              <a:lnSpc>
                <a:spcPct val="100000"/>
              </a:lnSpc>
              <a:spcBef>
                <a:spcPts val="480"/>
              </a:spcBef>
              <a:spcAft>
                <a:spcPts val="0"/>
              </a:spcAft>
              <a:buClr>
                <a:schemeClr val="dk1"/>
              </a:buClr>
              <a:buSzPts val="2400"/>
              <a:buFont typeface="Arial"/>
              <a:buAutoNum type="arabicPeriod"/>
            </a:pPr>
            <a:r>
              <a:rPr b="1" i="0" lang="en-US" sz="2400" u="none" cap="none" strike="noStrike">
                <a:solidFill>
                  <a:schemeClr val="dk1"/>
                </a:solidFill>
                <a:latin typeface="Calibri"/>
                <a:ea typeface="Calibri"/>
                <a:cs typeface="Calibri"/>
                <a:sym typeface="Calibri"/>
              </a:rPr>
              <a:t>Сети – источник данных для анализа на графах</a:t>
            </a:r>
            <a:endParaRPr/>
          </a:p>
          <a:p>
            <a:pPr indent="-457200" lvl="1" marL="1009650" marR="0" rtl="0" algn="l">
              <a:lnSpc>
                <a:spcPct val="100000"/>
              </a:lnSpc>
              <a:spcBef>
                <a:spcPts val="480"/>
              </a:spcBef>
              <a:spcAft>
                <a:spcPts val="0"/>
              </a:spcAft>
              <a:buClr>
                <a:schemeClr val="dk1"/>
              </a:buClr>
              <a:buSzPts val="2400"/>
              <a:buFont typeface="Arial"/>
              <a:buAutoNum type="arabicPeriod"/>
            </a:pPr>
            <a:r>
              <a:rPr b="1" i="0" lang="en-US" sz="2400" u="none" cap="none" strike="noStrike">
                <a:solidFill>
                  <a:schemeClr val="dk1"/>
                </a:solidFill>
                <a:latin typeface="Calibri"/>
                <a:ea typeface="Calibri"/>
                <a:cs typeface="Calibri"/>
                <a:sym typeface="Calibri"/>
              </a:rPr>
              <a:t>Примеры аналитики на графах</a:t>
            </a:r>
            <a:endParaRPr/>
          </a:p>
          <a:p>
            <a:pPr indent="-457200" lvl="1" marL="1009650" marR="0" rtl="0" algn="l">
              <a:lnSpc>
                <a:spcPct val="100000"/>
              </a:lnSpc>
              <a:spcBef>
                <a:spcPts val="480"/>
              </a:spcBef>
              <a:spcAft>
                <a:spcPts val="0"/>
              </a:spcAft>
              <a:buClr>
                <a:schemeClr val="dk1"/>
              </a:buClr>
              <a:buSzPts val="2400"/>
              <a:buFont typeface="Arial"/>
              <a:buAutoNum type="arabicPeriod"/>
            </a:pPr>
            <a:r>
              <a:rPr b="1" i="0" lang="en-US" sz="2400" u="none" cap="none" strike="noStrike">
                <a:solidFill>
                  <a:schemeClr val="dk1"/>
                </a:solidFill>
                <a:latin typeface="Calibri"/>
                <a:ea typeface="Calibri"/>
                <a:cs typeface="Calibri"/>
                <a:sym typeface="Calibri"/>
              </a:rPr>
              <a:t>Разновидности сложных сетей</a:t>
            </a:r>
            <a:endParaRPr/>
          </a:p>
          <a:p>
            <a:pPr indent="-457200" lvl="1" marL="1009650" marR="0" rtl="0" algn="l">
              <a:lnSpc>
                <a:spcPct val="100000"/>
              </a:lnSpc>
              <a:spcBef>
                <a:spcPts val="480"/>
              </a:spcBef>
              <a:spcAft>
                <a:spcPts val="0"/>
              </a:spcAft>
              <a:buClr>
                <a:schemeClr val="dk1"/>
              </a:buClr>
              <a:buSzPts val="2400"/>
              <a:buFont typeface="Arial"/>
              <a:buAutoNum type="arabicPeriod"/>
            </a:pPr>
            <a:r>
              <a:rPr b="1" i="0" lang="en-US" sz="2400" u="none" cap="none" strike="noStrike">
                <a:solidFill>
                  <a:schemeClr val="dk1"/>
                </a:solidFill>
                <a:latin typeface="Calibri"/>
                <a:ea typeface="Calibri"/>
                <a:cs typeface="Calibri"/>
                <a:sym typeface="Calibri"/>
              </a:rPr>
              <a:t>Динамика сложных сетей</a:t>
            </a:r>
            <a:endParaRPr/>
          </a:p>
          <a:p>
            <a:pPr indent="-203200" lvl="0" marL="355600" marR="0" rtl="0" algn="l">
              <a:spcBef>
                <a:spcPts val="48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p:txBody>
      </p:sp>
      <p:sp>
        <p:nvSpPr>
          <p:cNvPr id="121" name="Google Shape;121;p2"/>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Обработка больших данных. </a:t>
            </a:r>
            <a:r>
              <a:rPr b="1" i="0" lang="en-US" sz="2000" u="none">
                <a:solidFill>
                  <a:schemeClr val="lt1"/>
                </a:solidFill>
                <a:latin typeface="Times New Roman"/>
                <a:ea typeface="Times New Roman"/>
                <a:cs typeface="Times New Roman"/>
                <a:sym typeface="Times New Roman"/>
              </a:rPr>
              <a:t>Л11</a:t>
            </a:r>
            <a:endParaRPr/>
          </a:p>
        </p:txBody>
      </p:sp>
      <p:sp>
        <p:nvSpPr>
          <p:cNvPr id="122" name="Google Shape;122;p2"/>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0"/>
          <p:cNvSpPr txBox="1"/>
          <p:nvPr>
            <p:ph idx="4294967295" type="ctrTitle"/>
          </p:nvPr>
        </p:nvSpPr>
        <p:spPr>
          <a:xfrm>
            <a:off x="1373187" y="1187450"/>
            <a:ext cx="7191375" cy="2690812"/>
          </a:xfrm>
          <a:prstGeom prst="rect">
            <a:avLst/>
          </a:prstGeom>
          <a:noFill/>
          <a:ln>
            <a:noFill/>
          </a:ln>
        </p:spPr>
        <p:txBody>
          <a:bodyPr anchorCtr="0" anchor="b" bIns="45700" lIns="91425" spcFirstLastPara="1" rIns="91425" wrap="square" tIns="45700">
            <a:normAutofit/>
          </a:bodyPr>
          <a:lstStyle/>
          <a:p>
            <a:pPr indent="0" lvl="0" marL="0" marR="0" rtl="0" algn="ctr">
              <a:lnSpc>
                <a:spcPct val="80000"/>
              </a:lnSpc>
              <a:spcBef>
                <a:spcPts val="0"/>
              </a:spcBef>
              <a:spcAft>
                <a:spcPts val="0"/>
              </a:spcAft>
              <a:buClr>
                <a:srgbClr val="4FADF3"/>
              </a:buClr>
              <a:buSzPts val="4800"/>
              <a:buFont typeface="Calibri"/>
              <a:buNone/>
            </a:pPr>
            <a:r>
              <a:rPr b="1" i="0" lang="en-US" sz="4800" u="none" cap="none" strike="noStrike">
                <a:solidFill>
                  <a:srgbClr val="4FADF3"/>
                </a:solidFill>
                <a:latin typeface="Calibri"/>
                <a:ea typeface="Calibri"/>
                <a:cs typeface="Calibri"/>
                <a:sym typeface="Calibri"/>
              </a:rPr>
              <a:t>Основные задачи на графах</a:t>
            </a:r>
            <a:endParaRPr/>
          </a:p>
        </p:txBody>
      </p:sp>
      <p:sp>
        <p:nvSpPr>
          <p:cNvPr id="362" name="Google Shape;362;p20"/>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1"/>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69" name="Google Shape;369;p21"/>
          <p:cNvSpPr/>
          <p:nvPr/>
        </p:nvSpPr>
        <p:spPr>
          <a:xfrm>
            <a:off x="890587" y="395287"/>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70" name="Google Shape;370;p21"/>
          <p:cNvSpPr/>
          <p:nvPr/>
        </p:nvSpPr>
        <p:spPr>
          <a:xfrm>
            <a:off x="387350" y="1776412"/>
            <a:ext cx="9431337" cy="495458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71" name="Google Shape;371;p21"/>
          <p:cNvSpPr txBox="1"/>
          <p:nvPr>
            <p:ph type="title"/>
          </p:nvPr>
        </p:nvSpPr>
        <p:spPr>
          <a:xfrm>
            <a:off x="890587" y="554037"/>
            <a:ext cx="8351837" cy="1138237"/>
          </a:xfrm>
          <a:prstGeom prst="rect">
            <a:avLst/>
          </a:prstGeom>
          <a:noFill/>
          <a:ln>
            <a:noFill/>
          </a:ln>
        </p:spPr>
        <p:txBody>
          <a:bodyPr anchorCtr="0" anchor="t" bIns="49700" lIns="99425" spcFirstLastPara="1" rIns="99425" wrap="square" tIns="49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Основные задачи на графах</a:t>
            </a:r>
            <a:endParaRPr/>
          </a:p>
        </p:txBody>
      </p:sp>
      <p:sp>
        <p:nvSpPr>
          <p:cNvPr id="372" name="Google Shape;372;p21"/>
          <p:cNvSpPr txBox="1"/>
          <p:nvPr/>
        </p:nvSpPr>
        <p:spPr>
          <a:xfrm>
            <a:off x="3698875" y="0"/>
            <a:ext cx="2363787"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Инструменты DM</a:t>
            </a:r>
            <a:endParaRPr/>
          </a:p>
        </p:txBody>
      </p:sp>
      <p:sp>
        <p:nvSpPr>
          <p:cNvPr id="373" name="Google Shape;373;p21"/>
          <p:cNvSpPr txBox="1"/>
          <p:nvPr/>
        </p:nvSpPr>
        <p:spPr>
          <a:xfrm>
            <a:off x="890587" y="1903412"/>
            <a:ext cx="8351837" cy="4575175"/>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 поиск кратчайшего расстояния между двумя точками</a:t>
            </a:r>
            <a:br>
              <a:rPr b="0" i="0" lang="en-US" sz="2400" u="none">
                <a:solidFill>
                  <a:srgbClr val="000000"/>
                </a:solidFill>
                <a:latin typeface="Times New Roman"/>
                <a:ea typeface="Times New Roman"/>
                <a:cs typeface="Times New Roman"/>
                <a:sym typeface="Times New Roman"/>
              </a:rPr>
            </a:br>
            <a:r>
              <a:rPr b="0" i="0" lang="en-US" sz="2400" u="none">
                <a:solidFill>
                  <a:srgbClr val="000000"/>
                </a:solidFill>
                <a:latin typeface="Times New Roman"/>
                <a:ea typeface="Times New Roman"/>
                <a:cs typeface="Times New Roman"/>
                <a:sym typeface="Times New Roman"/>
              </a:rPr>
              <a:t>● кластеризация и поиск компонент</a:t>
            </a:r>
            <a:br>
              <a:rPr b="0" i="0" lang="en-US" sz="2400" u="none">
                <a:solidFill>
                  <a:srgbClr val="000000"/>
                </a:solidFill>
                <a:latin typeface="Times New Roman"/>
                <a:ea typeface="Times New Roman"/>
                <a:cs typeface="Times New Roman"/>
                <a:sym typeface="Times New Roman"/>
              </a:rPr>
            </a:br>
            <a:r>
              <a:rPr b="0" i="0" lang="en-US" sz="2400" u="none">
                <a:solidFill>
                  <a:srgbClr val="000000"/>
                </a:solidFill>
                <a:latin typeface="Times New Roman"/>
                <a:ea typeface="Times New Roman"/>
                <a:cs typeface="Times New Roman"/>
                <a:sym typeface="Times New Roman"/>
              </a:rPr>
              <a:t>● поиск min/max остовного дерева</a:t>
            </a:r>
            <a:br>
              <a:rPr b="0" i="0" lang="en-US" sz="2400" u="none">
                <a:solidFill>
                  <a:srgbClr val="000000"/>
                </a:solidFill>
                <a:latin typeface="Times New Roman"/>
                <a:ea typeface="Times New Roman"/>
                <a:cs typeface="Times New Roman"/>
                <a:sym typeface="Times New Roman"/>
              </a:rPr>
            </a:br>
            <a:r>
              <a:rPr b="0" i="0" lang="en-US" sz="2400" u="none">
                <a:solidFill>
                  <a:srgbClr val="000000"/>
                </a:solidFill>
                <a:latin typeface="Times New Roman"/>
                <a:ea typeface="Times New Roman"/>
                <a:cs typeface="Times New Roman"/>
                <a:sym typeface="Times New Roman"/>
              </a:rPr>
              <a:t>● задача коммивояжера</a:t>
            </a:r>
            <a:br>
              <a:rPr b="0" i="0" lang="en-US" sz="2400" u="none">
                <a:solidFill>
                  <a:srgbClr val="000000"/>
                </a:solidFill>
                <a:latin typeface="Times New Roman"/>
                <a:ea typeface="Times New Roman"/>
                <a:cs typeface="Times New Roman"/>
                <a:sym typeface="Times New Roman"/>
              </a:rPr>
            </a:br>
            <a:r>
              <a:rPr b="0" i="0" lang="en-US" sz="2400" u="none">
                <a:solidFill>
                  <a:srgbClr val="000000"/>
                </a:solidFill>
                <a:latin typeface="Times New Roman"/>
                <a:ea typeface="Times New Roman"/>
                <a:cs typeface="Times New Roman"/>
                <a:sym typeface="Times New Roman"/>
              </a:rPr>
              <a:t>● потоковые задачи</a:t>
            </a:r>
            <a:br>
              <a:rPr b="0" i="0" lang="en-US" sz="2400" u="none">
                <a:solidFill>
                  <a:srgbClr val="000000"/>
                </a:solidFill>
                <a:latin typeface="Times New Roman"/>
                <a:ea typeface="Times New Roman"/>
                <a:cs typeface="Times New Roman"/>
                <a:sym typeface="Times New Roman"/>
              </a:rPr>
            </a:br>
            <a:r>
              <a:rPr b="0" i="0" lang="en-US" sz="2400" u="none">
                <a:solidFill>
                  <a:srgbClr val="000000"/>
                </a:solidFill>
                <a:latin typeface="Times New Roman"/>
                <a:ea typeface="Times New Roman"/>
                <a:cs typeface="Times New Roman"/>
                <a:sym typeface="Times New Roman"/>
              </a:rPr>
              <a:t>● построение моделей динамических графов, развивающихся схоже с некоторыми реальными совокупностями объектов (человечество; все научные статьи; преступления; почтовая переписка)</a:t>
            </a:r>
            <a:br>
              <a:rPr b="0" i="0" lang="en-US" sz="2400" u="none">
                <a:solidFill>
                  <a:srgbClr val="000000"/>
                </a:solidFill>
                <a:latin typeface="Times New Roman"/>
                <a:ea typeface="Times New Roman"/>
                <a:cs typeface="Times New Roman"/>
                <a:sym typeface="Times New Roman"/>
              </a:rPr>
            </a:br>
            <a:br>
              <a:rPr b="0" i="0" lang="en-US" sz="2400" u="none">
                <a:solidFill>
                  <a:schemeClr val="dk1"/>
                </a:solidFill>
                <a:latin typeface="Times New Roman"/>
                <a:ea typeface="Times New Roman"/>
                <a:cs typeface="Times New Roman"/>
                <a:sym typeface="Times New Roman"/>
              </a:rPr>
            </a:br>
            <a:endParaRPr/>
          </a:p>
        </p:txBody>
      </p:sp>
      <p:sp>
        <p:nvSpPr>
          <p:cNvPr id="374" name="Google Shape;374;p21"/>
          <p:cNvSpPr txBox="1"/>
          <p:nvPr/>
        </p:nvSpPr>
        <p:spPr>
          <a:xfrm>
            <a:off x="8955087" y="6605587"/>
            <a:ext cx="808037"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2"/>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81" name="Google Shape;381;p22"/>
          <p:cNvSpPr/>
          <p:nvPr/>
        </p:nvSpPr>
        <p:spPr>
          <a:xfrm>
            <a:off x="890587" y="395287"/>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82" name="Google Shape;382;p22"/>
          <p:cNvSpPr/>
          <p:nvPr/>
        </p:nvSpPr>
        <p:spPr>
          <a:xfrm>
            <a:off x="458787" y="1776412"/>
            <a:ext cx="9431337" cy="495458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83" name="Google Shape;383;p22"/>
          <p:cNvSpPr txBox="1"/>
          <p:nvPr>
            <p:ph type="title"/>
          </p:nvPr>
        </p:nvSpPr>
        <p:spPr>
          <a:xfrm>
            <a:off x="890587" y="554037"/>
            <a:ext cx="8351837" cy="1138237"/>
          </a:xfrm>
          <a:prstGeom prst="rect">
            <a:avLst/>
          </a:prstGeom>
          <a:noFill/>
          <a:ln>
            <a:noFill/>
          </a:ln>
        </p:spPr>
        <p:txBody>
          <a:bodyPr anchorCtr="0" anchor="t" bIns="49700" lIns="99425" spcFirstLastPara="1" rIns="99425" wrap="square" tIns="49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Основные задачи на графах</a:t>
            </a:r>
            <a:endParaRPr/>
          </a:p>
        </p:txBody>
      </p:sp>
      <p:sp>
        <p:nvSpPr>
          <p:cNvPr id="384" name="Google Shape;384;p22"/>
          <p:cNvSpPr txBox="1"/>
          <p:nvPr/>
        </p:nvSpPr>
        <p:spPr>
          <a:xfrm>
            <a:off x="3698875" y="0"/>
            <a:ext cx="2363787"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Инструменты DM</a:t>
            </a:r>
            <a:endParaRPr/>
          </a:p>
        </p:txBody>
      </p:sp>
      <p:sp>
        <p:nvSpPr>
          <p:cNvPr id="385" name="Google Shape;385;p22"/>
          <p:cNvSpPr txBox="1"/>
          <p:nvPr/>
        </p:nvSpPr>
        <p:spPr>
          <a:xfrm>
            <a:off x="704850" y="1427162"/>
            <a:ext cx="8351837" cy="1200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 Университет Мангейма предлагает рассматривать задачи извлечения знаний на основе графов "Graph-mining" на основе трех классов примеров:</a:t>
            </a:r>
            <a:endParaRPr/>
          </a:p>
        </p:txBody>
      </p:sp>
      <p:pic>
        <p:nvPicPr>
          <p:cNvPr id="386" name="Google Shape;386;p22"/>
          <p:cNvPicPr preferRelativeResize="0"/>
          <p:nvPr/>
        </p:nvPicPr>
        <p:blipFill rotWithShape="1">
          <a:blip r:embed="rId3">
            <a:alphaModFix/>
          </a:blip>
          <a:srcRect b="0" l="0" r="0" t="0"/>
          <a:stretch/>
        </p:blipFill>
        <p:spPr>
          <a:xfrm>
            <a:off x="968375" y="3011487"/>
            <a:ext cx="8080375" cy="2857500"/>
          </a:xfrm>
          <a:prstGeom prst="rect">
            <a:avLst/>
          </a:prstGeom>
          <a:noFill/>
          <a:ln>
            <a:noFill/>
          </a:ln>
        </p:spPr>
      </p:pic>
      <p:sp>
        <p:nvSpPr>
          <p:cNvPr id="387" name="Google Shape;387;p22"/>
          <p:cNvSpPr txBox="1"/>
          <p:nvPr/>
        </p:nvSpPr>
        <p:spPr>
          <a:xfrm>
            <a:off x="1039812" y="6253162"/>
            <a:ext cx="5827712" cy="523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en-US" sz="1400" u="sng">
                <a:solidFill>
                  <a:schemeClr val="dk1"/>
                </a:solidFill>
                <a:latin typeface="Arial"/>
                <a:ea typeface="Arial"/>
                <a:cs typeface="Arial"/>
                <a:sym typeface="Arial"/>
                <a:hlinkClick r:id="rId4">
                  <a:extLst>
                    <a:ext uri="{A12FA001-AC4F-418D-AE19-62706E023703}">
                      <ahyp:hlinkClr val="tx"/>
                    </a:ext>
                  </a:extLst>
                </a:hlinkClick>
              </a:rPr>
              <a:t>http://dws.informatik.uni-mannheim.de/en/teaching/courses-for-master-candidates/archive/fss2014/selected-topics-in-graph-mining/</a:t>
            </a:r>
            <a:endParaRPr/>
          </a:p>
        </p:txBody>
      </p:sp>
      <p:sp>
        <p:nvSpPr>
          <p:cNvPr id="388" name="Google Shape;388;p22"/>
          <p:cNvSpPr txBox="1"/>
          <p:nvPr/>
        </p:nvSpPr>
        <p:spPr>
          <a:xfrm>
            <a:off x="9056687" y="6605587"/>
            <a:ext cx="706437"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3"/>
          <p:cNvSpPr txBox="1"/>
          <p:nvPr>
            <p:ph idx="4294967295" type="ctrTitle"/>
          </p:nvPr>
        </p:nvSpPr>
        <p:spPr>
          <a:xfrm>
            <a:off x="1250950" y="800100"/>
            <a:ext cx="7839075" cy="1611312"/>
          </a:xfrm>
          <a:prstGeom prst="rect">
            <a:avLst/>
          </a:prstGeom>
          <a:noFill/>
          <a:ln>
            <a:noFill/>
          </a:ln>
        </p:spPr>
        <p:txBody>
          <a:bodyPr anchorCtr="0" anchor="b" bIns="45700" lIns="91425" spcFirstLastPara="1" rIns="91425" wrap="square" tIns="45700">
            <a:normAutofit/>
          </a:bodyPr>
          <a:lstStyle/>
          <a:p>
            <a:pPr indent="0" lvl="0" marL="0" marR="0" rtl="0" algn="ctr">
              <a:lnSpc>
                <a:spcPct val="80000"/>
              </a:lnSpc>
              <a:spcBef>
                <a:spcPts val="0"/>
              </a:spcBef>
              <a:spcAft>
                <a:spcPts val="0"/>
              </a:spcAft>
              <a:buClr>
                <a:srgbClr val="4FADF3"/>
              </a:buClr>
              <a:buSzPts val="4500"/>
              <a:buFont typeface="Calibri"/>
              <a:buNone/>
            </a:pPr>
            <a:r>
              <a:rPr b="1" i="0" lang="en-US" sz="4500" u="none" cap="none" strike="noStrike">
                <a:solidFill>
                  <a:srgbClr val="4FADF3"/>
                </a:solidFill>
                <a:latin typeface="Calibri"/>
                <a:ea typeface="Calibri"/>
                <a:cs typeface="Calibri"/>
                <a:sym typeface="Calibri"/>
              </a:rPr>
              <a:t>Разновидности сложных сетей</a:t>
            </a:r>
            <a:endParaRPr/>
          </a:p>
        </p:txBody>
      </p:sp>
      <p:pic>
        <p:nvPicPr>
          <p:cNvPr descr="hypercycleArt" id="396" name="Google Shape;396;p23"/>
          <p:cNvPicPr preferRelativeResize="0"/>
          <p:nvPr/>
        </p:nvPicPr>
        <p:blipFill rotWithShape="1">
          <a:blip r:embed="rId3">
            <a:alphaModFix/>
          </a:blip>
          <a:srcRect b="0" l="0" r="0" t="0"/>
          <a:stretch/>
        </p:blipFill>
        <p:spPr>
          <a:xfrm>
            <a:off x="3625850" y="2698750"/>
            <a:ext cx="3384550" cy="3386137"/>
          </a:xfrm>
          <a:prstGeom prst="rect">
            <a:avLst/>
          </a:prstGeom>
          <a:noFill/>
          <a:ln>
            <a:noFill/>
          </a:ln>
        </p:spPr>
      </p:pic>
      <p:sp>
        <p:nvSpPr>
          <p:cNvPr id="397" name="Google Shape;397;p23"/>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4"/>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04" name="Google Shape;404;p24"/>
          <p:cNvSpPr/>
          <p:nvPr/>
        </p:nvSpPr>
        <p:spPr>
          <a:xfrm>
            <a:off x="890587" y="395287"/>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05" name="Google Shape;405;p24"/>
          <p:cNvSpPr/>
          <p:nvPr/>
        </p:nvSpPr>
        <p:spPr>
          <a:xfrm>
            <a:off x="260350" y="1709737"/>
            <a:ext cx="9431337" cy="495458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06" name="Google Shape;406;p24"/>
          <p:cNvSpPr txBox="1"/>
          <p:nvPr>
            <p:ph type="title"/>
          </p:nvPr>
        </p:nvSpPr>
        <p:spPr>
          <a:xfrm>
            <a:off x="998537" y="554037"/>
            <a:ext cx="8243887" cy="985837"/>
          </a:xfrm>
          <a:prstGeom prst="rect">
            <a:avLst/>
          </a:prstGeom>
          <a:noFill/>
          <a:ln>
            <a:noFill/>
          </a:ln>
        </p:spPr>
        <p:txBody>
          <a:bodyPr anchorCtr="0" anchor="t" bIns="49700" lIns="99425" spcFirstLastPara="1" rIns="99425" wrap="square" tIns="49700">
            <a:noAutofit/>
          </a:bodyPr>
          <a:lstStyle/>
          <a:p>
            <a:pPr indent="0" lvl="0" marL="0" rtl="0" algn="ctr">
              <a:lnSpc>
                <a:spcPct val="10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Сети и графы</a:t>
            </a:r>
            <a:endParaRPr/>
          </a:p>
        </p:txBody>
      </p:sp>
      <p:sp>
        <p:nvSpPr>
          <p:cNvPr id="407" name="Google Shape;407;p24"/>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408" name="Google Shape;408;p24"/>
          <p:cNvSpPr txBox="1"/>
          <p:nvPr/>
        </p:nvSpPr>
        <p:spPr>
          <a:xfrm>
            <a:off x="4619625" y="5072062"/>
            <a:ext cx="5038725" cy="1476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Кликой</a:t>
            </a:r>
            <a:r>
              <a:rPr b="0" i="0" lang="en-US" sz="1800" u="none">
                <a:solidFill>
                  <a:schemeClr val="dk1"/>
                </a:solidFill>
                <a:latin typeface="Arial"/>
                <a:ea typeface="Arial"/>
                <a:cs typeface="Arial"/>
                <a:sym typeface="Arial"/>
              </a:rPr>
              <a:t> неориентированного графа называется подмножество его вершин, таких, что любые две вершины подмножества соединены ребром, т.е</a:t>
            </a:r>
            <a:r>
              <a:rPr b="1" i="0" lang="en-US" sz="1800" u="none">
                <a:solidFill>
                  <a:schemeClr val="dk1"/>
                </a:solidFill>
                <a:latin typeface="Arial"/>
                <a:ea typeface="Arial"/>
                <a:cs typeface="Arial"/>
                <a:sym typeface="Arial"/>
              </a:rPr>
              <a:t>. клика </a:t>
            </a:r>
            <a:r>
              <a:rPr b="0" i="0" lang="en-US" sz="1800" u="none">
                <a:solidFill>
                  <a:schemeClr val="dk1"/>
                </a:solidFill>
                <a:latin typeface="Arial"/>
                <a:ea typeface="Arial"/>
                <a:cs typeface="Arial"/>
                <a:sym typeface="Arial"/>
              </a:rPr>
              <a:t>– полный подграф.</a:t>
            </a:r>
            <a:endParaRPr/>
          </a:p>
        </p:txBody>
      </p:sp>
      <p:pic>
        <p:nvPicPr>
          <p:cNvPr id="409" name="Google Shape;409;p24"/>
          <p:cNvPicPr preferRelativeResize="0"/>
          <p:nvPr/>
        </p:nvPicPr>
        <p:blipFill rotWithShape="1">
          <a:blip r:embed="rId3">
            <a:alphaModFix/>
          </a:blip>
          <a:srcRect b="0" l="0" r="0" t="0"/>
          <a:stretch/>
        </p:blipFill>
        <p:spPr>
          <a:xfrm>
            <a:off x="890587" y="1882775"/>
            <a:ext cx="3527425" cy="3787775"/>
          </a:xfrm>
          <a:prstGeom prst="rect">
            <a:avLst/>
          </a:prstGeom>
          <a:noFill/>
          <a:ln>
            <a:noFill/>
          </a:ln>
        </p:spPr>
      </p:pic>
      <p:pic>
        <p:nvPicPr>
          <p:cNvPr id="410" name="Google Shape;410;p24"/>
          <p:cNvPicPr preferRelativeResize="0"/>
          <p:nvPr/>
        </p:nvPicPr>
        <p:blipFill rotWithShape="1">
          <a:blip r:embed="rId4">
            <a:alphaModFix/>
          </a:blip>
          <a:srcRect b="0" l="0" r="0" t="0"/>
          <a:stretch/>
        </p:blipFill>
        <p:spPr>
          <a:xfrm>
            <a:off x="890587" y="5645150"/>
            <a:ext cx="3527425" cy="1085850"/>
          </a:xfrm>
          <a:prstGeom prst="rect">
            <a:avLst/>
          </a:prstGeom>
          <a:noFill/>
          <a:ln>
            <a:noFill/>
          </a:ln>
        </p:spPr>
      </p:pic>
      <p:pic>
        <p:nvPicPr>
          <p:cNvPr id="411" name="Google Shape;411;p24"/>
          <p:cNvPicPr preferRelativeResize="0"/>
          <p:nvPr/>
        </p:nvPicPr>
        <p:blipFill rotWithShape="1">
          <a:blip r:embed="rId5">
            <a:alphaModFix/>
          </a:blip>
          <a:srcRect b="0" l="0" r="0" t="0"/>
          <a:stretch/>
        </p:blipFill>
        <p:spPr>
          <a:xfrm>
            <a:off x="4691062" y="2235200"/>
            <a:ext cx="2933700" cy="2667000"/>
          </a:xfrm>
          <a:prstGeom prst="rect">
            <a:avLst/>
          </a:prstGeom>
          <a:noFill/>
          <a:ln>
            <a:noFill/>
          </a:ln>
        </p:spPr>
      </p:pic>
      <p:sp>
        <p:nvSpPr>
          <p:cNvPr id="412" name="Google Shape;412;p24"/>
          <p:cNvSpPr txBox="1"/>
          <p:nvPr/>
        </p:nvSpPr>
        <p:spPr>
          <a:xfrm>
            <a:off x="5580062" y="1765300"/>
            <a:ext cx="2700337" cy="4000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КЛИКИ</a:t>
            </a:r>
            <a:endParaRPr/>
          </a:p>
        </p:txBody>
      </p:sp>
      <p:pic>
        <p:nvPicPr>
          <p:cNvPr descr="https://upload.wikimedia.org/wikipedia/commons/thumb/f/fa/Erd%C5%91s%E2%80%93Faber%E2%80%93Lov%C3%A1sz_conjecture.svg/220px-Erd%C5%91s%E2%80%93Faber%E2%80%93Lov%C3%A1sz_conjecture.svg.png" id="413" name="Google Shape;413;p24"/>
          <p:cNvPicPr preferRelativeResize="0"/>
          <p:nvPr/>
        </p:nvPicPr>
        <p:blipFill rotWithShape="1">
          <a:blip r:embed="rId6">
            <a:alphaModFix/>
          </a:blip>
          <a:srcRect b="0" l="0" r="0" t="0"/>
          <a:stretch/>
        </p:blipFill>
        <p:spPr>
          <a:xfrm>
            <a:off x="7581900" y="2336800"/>
            <a:ext cx="2095500" cy="2238375"/>
          </a:xfrm>
          <a:prstGeom prst="rect">
            <a:avLst/>
          </a:prstGeom>
          <a:noFill/>
          <a:ln>
            <a:noFill/>
          </a:ln>
        </p:spPr>
      </p:pic>
      <p:sp>
        <p:nvSpPr>
          <p:cNvPr id="414" name="Google Shape;414;p24"/>
          <p:cNvSpPr txBox="1"/>
          <p:nvPr/>
        </p:nvSpPr>
        <p:spPr>
          <a:xfrm>
            <a:off x="9099550" y="6605587"/>
            <a:ext cx="66357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25"/>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21" name="Google Shape;421;p25"/>
          <p:cNvSpPr/>
          <p:nvPr/>
        </p:nvSpPr>
        <p:spPr>
          <a:xfrm>
            <a:off x="890587" y="395287"/>
            <a:ext cx="8351837" cy="86518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22" name="Google Shape;422;p25"/>
          <p:cNvSpPr/>
          <p:nvPr/>
        </p:nvSpPr>
        <p:spPr>
          <a:xfrm>
            <a:off x="260350" y="1471612"/>
            <a:ext cx="9431337" cy="519271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23" name="Google Shape;423;p25"/>
          <p:cNvSpPr txBox="1"/>
          <p:nvPr>
            <p:ph type="title"/>
          </p:nvPr>
        </p:nvSpPr>
        <p:spPr>
          <a:xfrm>
            <a:off x="998537" y="554037"/>
            <a:ext cx="8243887" cy="744537"/>
          </a:xfrm>
          <a:prstGeom prst="rect">
            <a:avLst/>
          </a:prstGeom>
          <a:noFill/>
          <a:ln>
            <a:noFill/>
          </a:ln>
        </p:spPr>
        <p:txBody>
          <a:bodyPr anchorCtr="0" anchor="t" bIns="49700" lIns="99425" spcFirstLastPara="1" rIns="99425" wrap="square" tIns="49700">
            <a:noAutofit/>
          </a:bodyPr>
          <a:lstStyle/>
          <a:p>
            <a:pPr indent="0" lvl="0" marL="0" rtl="0" algn="ctr">
              <a:lnSpc>
                <a:spcPct val="10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Сложные сети</a:t>
            </a:r>
            <a:endParaRPr/>
          </a:p>
        </p:txBody>
      </p:sp>
      <p:sp>
        <p:nvSpPr>
          <p:cNvPr id="424" name="Google Shape;424;p25"/>
          <p:cNvSpPr txBox="1"/>
          <p:nvPr/>
        </p:nvSpPr>
        <p:spPr>
          <a:xfrm>
            <a:off x="4348162" y="2082800"/>
            <a:ext cx="5430837" cy="4400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Кластеры</a:t>
            </a:r>
            <a:r>
              <a:rPr b="0" i="0" lang="en-US" sz="2000" u="none">
                <a:solidFill>
                  <a:schemeClr val="dk1"/>
                </a:solidFill>
                <a:latin typeface="Arial"/>
                <a:ea typeface="Arial"/>
                <a:cs typeface="Arial"/>
                <a:sym typeface="Arial"/>
              </a:rPr>
              <a:t> – подграфы, близкие к</a:t>
            </a:r>
            <a:br>
              <a:rPr b="0" i="0" lang="en-US" sz="2000" u="none">
                <a:solidFill>
                  <a:schemeClr val="dk1"/>
                </a:solidFill>
                <a:latin typeface="Arial"/>
                <a:ea typeface="Arial"/>
                <a:cs typeface="Arial"/>
                <a:sym typeface="Arial"/>
              </a:rPr>
            </a:br>
            <a:r>
              <a:rPr b="0" i="0" lang="en-US" sz="2000" u="none">
                <a:solidFill>
                  <a:schemeClr val="dk1"/>
                </a:solidFill>
                <a:latin typeface="Arial"/>
                <a:ea typeface="Arial"/>
                <a:cs typeface="Arial"/>
                <a:sym typeface="Arial"/>
              </a:rPr>
              <a:t>полным.</a:t>
            </a:r>
            <a:br>
              <a:rPr b="0" i="0" lang="en-US" sz="2000" u="none">
                <a:solidFill>
                  <a:schemeClr val="dk1"/>
                </a:solidFill>
                <a:latin typeface="Arial"/>
                <a:ea typeface="Arial"/>
                <a:cs typeface="Arial"/>
                <a:sym typeface="Arial"/>
              </a:rPr>
            </a:br>
            <a:endParaRPr/>
          </a:p>
          <a:p>
            <a:pPr indent="0" lvl="0" marL="0" marR="0" rtl="0" algn="l">
              <a:lnSpc>
                <a:spcPct val="10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Статистические характеристики сложных сетей:</a:t>
            </a:r>
            <a:endParaRPr/>
          </a:p>
          <a:p>
            <a:pPr indent="0" lvl="0" marL="0" marR="0" rtl="0" algn="l">
              <a:lnSpc>
                <a:spcPct val="100000"/>
              </a:lnSpc>
              <a:spcBef>
                <a:spcPts val="0"/>
              </a:spcBef>
              <a:spcAft>
                <a:spcPts val="0"/>
              </a:spcAft>
              <a:buClr>
                <a:schemeClr val="dk1"/>
              </a:buClr>
              <a:buSzPts val="2000"/>
              <a:buFont typeface="Arial"/>
              <a:buNone/>
            </a:pPr>
            <a:br>
              <a:rPr b="0" i="0" lang="en-US" sz="2000" u="none">
                <a:solidFill>
                  <a:schemeClr val="dk1"/>
                </a:solidFill>
                <a:latin typeface="Arial"/>
                <a:ea typeface="Arial"/>
                <a:cs typeface="Arial"/>
                <a:sym typeface="Arial"/>
              </a:rPr>
            </a:br>
            <a:r>
              <a:rPr b="0" i="0" lang="en-US" sz="2000" u="none">
                <a:solidFill>
                  <a:schemeClr val="dk1"/>
                </a:solidFill>
                <a:latin typeface="Arial"/>
                <a:ea typeface="Arial"/>
                <a:cs typeface="Arial"/>
                <a:sym typeface="Arial"/>
              </a:rPr>
              <a:t>• </a:t>
            </a:r>
            <a:r>
              <a:rPr b="1" i="1" lang="en-US" sz="2000" u="none">
                <a:solidFill>
                  <a:srgbClr val="0070C0"/>
                </a:solidFill>
                <a:latin typeface="Arial"/>
                <a:ea typeface="Arial"/>
                <a:cs typeface="Arial"/>
                <a:sym typeface="Arial"/>
              </a:rPr>
              <a:t>k</a:t>
            </a:r>
            <a:r>
              <a:rPr b="0" i="1" lang="en-US" sz="2000" u="none">
                <a:solidFill>
                  <a:schemeClr val="dk1"/>
                </a:solidFill>
                <a:latin typeface="Arial"/>
                <a:ea typeface="Arial"/>
                <a:cs typeface="Arial"/>
                <a:sym typeface="Arial"/>
              </a:rPr>
              <a:t> </a:t>
            </a:r>
            <a:r>
              <a:rPr b="0" i="0" lang="en-US" sz="2000" u="none">
                <a:solidFill>
                  <a:schemeClr val="dk1"/>
                </a:solidFill>
                <a:latin typeface="Arial"/>
                <a:ea typeface="Arial"/>
                <a:cs typeface="Arial"/>
                <a:sym typeface="Arial"/>
              </a:rPr>
              <a:t>– средняя степень вершин;</a:t>
            </a:r>
            <a:br>
              <a:rPr b="0" i="0" lang="en-US" sz="2000" u="none">
                <a:solidFill>
                  <a:schemeClr val="dk1"/>
                </a:solidFill>
                <a:latin typeface="Arial"/>
                <a:ea typeface="Arial"/>
                <a:cs typeface="Arial"/>
                <a:sym typeface="Arial"/>
              </a:rPr>
            </a:br>
            <a:r>
              <a:rPr b="0" i="0" lang="en-US" sz="2000" u="none">
                <a:solidFill>
                  <a:schemeClr val="dk1"/>
                </a:solidFill>
                <a:latin typeface="Arial"/>
                <a:ea typeface="Arial"/>
                <a:cs typeface="Arial"/>
                <a:sym typeface="Arial"/>
              </a:rPr>
              <a:t>• </a:t>
            </a:r>
            <a:r>
              <a:rPr b="1" i="1" lang="en-US" sz="2000" u="none">
                <a:solidFill>
                  <a:srgbClr val="0070C0"/>
                </a:solidFill>
                <a:latin typeface="Arial"/>
                <a:ea typeface="Arial"/>
                <a:cs typeface="Arial"/>
                <a:sym typeface="Arial"/>
              </a:rPr>
              <a:t>L </a:t>
            </a:r>
            <a:r>
              <a:rPr b="0" i="0" lang="en-US" sz="2000" u="none">
                <a:solidFill>
                  <a:schemeClr val="dk1"/>
                </a:solidFill>
                <a:latin typeface="Arial"/>
                <a:ea typeface="Arial"/>
                <a:cs typeface="Arial"/>
                <a:sym typeface="Arial"/>
              </a:rPr>
              <a:t>– средняя (характеристическая) длина пути;</a:t>
            </a:r>
            <a:br>
              <a:rPr b="0" i="0" lang="en-US" sz="2000" u="none">
                <a:solidFill>
                  <a:schemeClr val="dk1"/>
                </a:solidFill>
                <a:latin typeface="Arial"/>
                <a:ea typeface="Arial"/>
                <a:cs typeface="Arial"/>
                <a:sym typeface="Arial"/>
              </a:rPr>
            </a:br>
            <a:r>
              <a:rPr b="0" i="0" lang="en-US" sz="2000" u="none">
                <a:solidFill>
                  <a:schemeClr val="dk1"/>
                </a:solidFill>
                <a:latin typeface="Arial"/>
                <a:ea typeface="Arial"/>
                <a:cs typeface="Arial"/>
                <a:sym typeface="Arial"/>
              </a:rPr>
              <a:t>• функция распределения степеней вершин;</a:t>
            </a:r>
            <a:br>
              <a:rPr b="0" i="0" lang="en-US" sz="2000" u="none">
                <a:solidFill>
                  <a:schemeClr val="dk1"/>
                </a:solidFill>
                <a:latin typeface="Arial"/>
                <a:ea typeface="Arial"/>
                <a:cs typeface="Arial"/>
                <a:sym typeface="Arial"/>
              </a:rPr>
            </a:br>
            <a:r>
              <a:rPr b="0" i="0" lang="en-US" sz="2000" u="none">
                <a:solidFill>
                  <a:schemeClr val="dk1"/>
                </a:solidFill>
                <a:latin typeface="Arial"/>
                <a:ea typeface="Arial"/>
                <a:cs typeface="Arial"/>
                <a:sym typeface="Arial"/>
              </a:rPr>
              <a:t>• </a:t>
            </a:r>
            <a:r>
              <a:rPr b="1" i="1" lang="en-US" sz="2000" u="none">
                <a:solidFill>
                  <a:srgbClr val="0070C0"/>
                </a:solidFill>
                <a:latin typeface="Arial"/>
                <a:ea typeface="Arial"/>
                <a:cs typeface="Arial"/>
                <a:sym typeface="Arial"/>
              </a:rPr>
              <a:t>С </a:t>
            </a:r>
            <a:r>
              <a:rPr b="0" i="0" lang="en-US" sz="2000" u="none">
                <a:solidFill>
                  <a:schemeClr val="dk1"/>
                </a:solidFill>
                <a:latin typeface="Arial"/>
                <a:ea typeface="Arial"/>
                <a:cs typeface="Arial"/>
                <a:sym typeface="Arial"/>
              </a:rPr>
              <a:t>– коэффициент кластеризации;</a:t>
            </a:r>
            <a:br>
              <a:rPr b="0" i="0" lang="en-US" sz="2000" u="none">
                <a:solidFill>
                  <a:schemeClr val="dk1"/>
                </a:solidFill>
                <a:latin typeface="Arial"/>
                <a:ea typeface="Arial"/>
                <a:cs typeface="Arial"/>
                <a:sym typeface="Arial"/>
              </a:rPr>
            </a:br>
            <a:r>
              <a:rPr b="0" i="0" lang="en-US" sz="2000" u="none">
                <a:solidFill>
                  <a:schemeClr val="dk1"/>
                </a:solidFill>
                <a:latin typeface="Arial"/>
                <a:ea typeface="Arial"/>
                <a:cs typeface="Arial"/>
                <a:sym typeface="Arial"/>
              </a:rPr>
              <a:t>• </a:t>
            </a:r>
            <a:r>
              <a:rPr b="1" i="1" lang="en-US" sz="2000" u="none">
                <a:solidFill>
                  <a:srgbClr val="0070C0"/>
                </a:solidFill>
                <a:latin typeface="Arial"/>
                <a:ea typeface="Arial"/>
                <a:cs typeface="Arial"/>
                <a:sym typeface="Arial"/>
              </a:rPr>
              <a:t>хабы</a:t>
            </a:r>
            <a:r>
              <a:rPr b="0" i="0" lang="en-US" sz="2000" u="none">
                <a:solidFill>
                  <a:schemeClr val="dk1"/>
                </a:solidFill>
                <a:latin typeface="Arial"/>
                <a:ea typeface="Arial"/>
                <a:cs typeface="Arial"/>
                <a:sym typeface="Arial"/>
              </a:rPr>
              <a:t> – вершины сети с наибольшими степенями.</a:t>
            </a:r>
            <a:br>
              <a:rPr b="0" i="0" lang="en-US" sz="2000" u="none">
                <a:solidFill>
                  <a:schemeClr val="dk1"/>
                </a:solidFill>
                <a:latin typeface="Arial"/>
                <a:ea typeface="Arial"/>
                <a:cs typeface="Arial"/>
                <a:sym typeface="Arial"/>
              </a:rPr>
            </a:br>
            <a:endParaRPr/>
          </a:p>
        </p:txBody>
      </p:sp>
      <p:sp>
        <p:nvSpPr>
          <p:cNvPr id="425" name="Google Shape;425;p25"/>
          <p:cNvSpPr txBox="1"/>
          <p:nvPr/>
        </p:nvSpPr>
        <p:spPr>
          <a:xfrm>
            <a:off x="5580062" y="1690687"/>
            <a:ext cx="2700337" cy="4000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Характеристики</a:t>
            </a:r>
            <a:endParaRPr/>
          </a:p>
        </p:txBody>
      </p:sp>
      <p:pic>
        <p:nvPicPr>
          <p:cNvPr id="426" name="Google Shape;426;p25"/>
          <p:cNvPicPr preferRelativeResize="0"/>
          <p:nvPr/>
        </p:nvPicPr>
        <p:blipFill rotWithShape="1">
          <a:blip r:embed="rId3">
            <a:alphaModFix/>
          </a:blip>
          <a:srcRect b="0" l="0" r="0" t="0"/>
          <a:stretch/>
        </p:blipFill>
        <p:spPr>
          <a:xfrm>
            <a:off x="546100" y="1933575"/>
            <a:ext cx="3729037" cy="4438650"/>
          </a:xfrm>
          <a:prstGeom prst="rect">
            <a:avLst/>
          </a:prstGeom>
          <a:noFill/>
          <a:ln>
            <a:noFill/>
          </a:ln>
        </p:spPr>
      </p:pic>
      <p:sp>
        <p:nvSpPr>
          <p:cNvPr id="427" name="Google Shape;427;p25"/>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428" name="Google Shape;428;p25"/>
          <p:cNvSpPr txBox="1"/>
          <p:nvPr/>
        </p:nvSpPr>
        <p:spPr>
          <a:xfrm>
            <a:off x="9026525" y="6605587"/>
            <a:ext cx="73660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26"/>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35" name="Google Shape;435;p26"/>
          <p:cNvSpPr/>
          <p:nvPr/>
        </p:nvSpPr>
        <p:spPr>
          <a:xfrm>
            <a:off x="404812" y="1455737"/>
            <a:ext cx="9431337" cy="5197475"/>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36" name="Google Shape;436;p26"/>
          <p:cNvSpPr txBox="1"/>
          <p:nvPr/>
        </p:nvSpPr>
        <p:spPr>
          <a:xfrm>
            <a:off x="1216025" y="2828925"/>
            <a:ext cx="8567737" cy="267811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70C0"/>
              </a:buClr>
              <a:buSzPts val="2000"/>
              <a:buFont typeface="Arial"/>
              <a:buChar char="•"/>
            </a:pPr>
            <a:r>
              <a:rPr b="1" i="1" lang="en-US" sz="2000" u="none">
                <a:solidFill>
                  <a:srgbClr val="0070C0"/>
                </a:solidFill>
                <a:latin typeface="Arial"/>
                <a:ea typeface="Arial"/>
                <a:cs typeface="Arial"/>
                <a:sym typeface="Arial"/>
              </a:rPr>
              <a:t>Степень вершины </a:t>
            </a:r>
            <a:r>
              <a:rPr b="0" i="0" lang="en-US" sz="2400" u="none">
                <a:solidFill>
                  <a:schemeClr val="dk1"/>
                </a:solidFill>
                <a:latin typeface="Arial"/>
                <a:ea typeface="Arial"/>
                <a:cs typeface="Arial"/>
                <a:sym typeface="Arial"/>
              </a:rPr>
              <a:t>- число соединений с соседями.</a:t>
            </a:r>
            <a:endParaRPr/>
          </a:p>
          <a:p>
            <a:pPr indent="-342900" lvl="0" marL="342900" marR="0" rtl="0" algn="l">
              <a:lnSpc>
                <a:spcPct val="100000"/>
              </a:lnSpc>
              <a:spcBef>
                <a:spcPts val="0"/>
              </a:spcBef>
              <a:spcAft>
                <a:spcPts val="0"/>
              </a:spcAft>
              <a:buClr>
                <a:srgbClr val="0070C0"/>
              </a:buClr>
              <a:buSzPts val="2000"/>
              <a:buFont typeface="Arial"/>
              <a:buChar char="•"/>
            </a:pPr>
            <a:r>
              <a:rPr b="1" i="1" lang="en-US" sz="2000" u="none">
                <a:solidFill>
                  <a:srgbClr val="0070C0"/>
                </a:solidFill>
                <a:latin typeface="Arial"/>
                <a:ea typeface="Arial"/>
                <a:cs typeface="Arial"/>
                <a:sym typeface="Arial"/>
              </a:rPr>
              <a:t>Геодезическое расстояние </a:t>
            </a:r>
            <a:r>
              <a:rPr b="0" i="0" lang="en-US" sz="2400" u="none">
                <a:solidFill>
                  <a:schemeClr val="dk1"/>
                </a:solidFill>
                <a:latin typeface="Arial"/>
                <a:ea typeface="Arial"/>
                <a:cs typeface="Arial"/>
                <a:sym typeface="Arial"/>
              </a:rPr>
              <a:t>- кратчайший путь между вершинами, среднее по сети называется </a:t>
            </a:r>
            <a:r>
              <a:rPr b="1" i="1" lang="en-US" sz="2000" u="none">
                <a:solidFill>
                  <a:srgbClr val="0070C0"/>
                </a:solidFill>
                <a:latin typeface="Arial"/>
                <a:ea typeface="Arial"/>
                <a:cs typeface="Arial"/>
                <a:sym typeface="Arial"/>
              </a:rPr>
              <a:t>диаметром.</a:t>
            </a:r>
            <a:endParaRPr/>
          </a:p>
          <a:p>
            <a:pPr indent="-342900" lvl="0" marL="342900" marR="0" rtl="0" algn="l">
              <a:lnSpc>
                <a:spcPct val="100000"/>
              </a:lnSpc>
              <a:spcBef>
                <a:spcPts val="0"/>
              </a:spcBef>
              <a:spcAft>
                <a:spcPts val="0"/>
              </a:spcAft>
              <a:buClr>
                <a:srgbClr val="0070C0"/>
              </a:buClr>
              <a:buSzPts val="2000"/>
              <a:buFont typeface="Arial"/>
              <a:buChar char="•"/>
            </a:pPr>
            <a:r>
              <a:rPr b="1" i="1" lang="en-US" sz="2000" u="none">
                <a:solidFill>
                  <a:srgbClr val="0070C0"/>
                </a:solidFill>
                <a:latin typeface="Arial"/>
                <a:ea typeface="Arial"/>
                <a:cs typeface="Arial"/>
                <a:sym typeface="Arial"/>
              </a:rPr>
              <a:t>Коэффициент кластеризации </a:t>
            </a:r>
            <a:r>
              <a:rPr b="0" i="0" lang="en-US" sz="2400" u="none">
                <a:solidFill>
                  <a:schemeClr val="dk1"/>
                </a:solidFill>
                <a:latin typeface="Arial"/>
                <a:ea typeface="Arial"/>
                <a:cs typeface="Arial"/>
                <a:sym typeface="Arial"/>
              </a:rPr>
              <a:t>– вероятность быть соседями для вершин, имеющих общего соседа.</a:t>
            </a:r>
            <a:endParaRPr/>
          </a:p>
          <a:p>
            <a:pPr indent="-342900" lvl="0" marL="342900" marR="0" rtl="0" algn="l">
              <a:lnSpc>
                <a:spcPct val="100000"/>
              </a:lnSpc>
              <a:spcBef>
                <a:spcPts val="0"/>
              </a:spcBef>
              <a:spcAft>
                <a:spcPts val="0"/>
              </a:spcAft>
              <a:buClr>
                <a:srgbClr val="0070C0"/>
              </a:buClr>
              <a:buSzPts val="2000"/>
              <a:buFont typeface="Arial"/>
              <a:buChar char="•"/>
            </a:pPr>
            <a:r>
              <a:rPr b="1" i="1" lang="en-US" sz="2000" u="none">
                <a:solidFill>
                  <a:srgbClr val="0070C0"/>
                </a:solidFill>
                <a:latin typeface="Arial"/>
                <a:ea typeface="Arial"/>
                <a:cs typeface="Arial"/>
                <a:sym typeface="Arial"/>
              </a:rPr>
              <a:t>Размер гигантской компоненты </a:t>
            </a:r>
            <a:r>
              <a:rPr b="0" i="0" lang="en-US" sz="2400" u="none">
                <a:solidFill>
                  <a:schemeClr val="dk1"/>
                </a:solidFill>
                <a:latin typeface="Arial"/>
                <a:ea typeface="Arial"/>
                <a:cs typeface="Arial"/>
                <a:sym typeface="Arial"/>
              </a:rPr>
              <a:t>– число вершин в наибольшем кластере.</a:t>
            </a:r>
            <a:endParaRPr/>
          </a:p>
        </p:txBody>
      </p:sp>
      <p:sp>
        <p:nvSpPr>
          <p:cNvPr id="437" name="Google Shape;437;p26"/>
          <p:cNvSpPr txBox="1"/>
          <p:nvPr/>
        </p:nvSpPr>
        <p:spPr>
          <a:xfrm>
            <a:off x="1250950" y="1917700"/>
            <a:ext cx="6875462" cy="4619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Характеристики сложных сетей (графов)</a:t>
            </a:r>
            <a:endParaRPr/>
          </a:p>
        </p:txBody>
      </p:sp>
      <p:sp>
        <p:nvSpPr>
          <p:cNvPr id="438" name="Google Shape;438;p26"/>
          <p:cNvSpPr/>
          <p:nvPr/>
        </p:nvSpPr>
        <p:spPr>
          <a:xfrm>
            <a:off x="890587" y="395287"/>
            <a:ext cx="8351837" cy="86518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39" name="Google Shape;439;p26"/>
          <p:cNvSpPr txBox="1"/>
          <p:nvPr>
            <p:ph type="title"/>
          </p:nvPr>
        </p:nvSpPr>
        <p:spPr>
          <a:xfrm>
            <a:off x="998537" y="554037"/>
            <a:ext cx="8243887" cy="744537"/>
          </a:xfrm>
          <a:prstGeom prst="rect">
            <a:avLst/>
          </a:prstGeom>
          <a:noFill/>
          <a:ln>
            <a:noFill/>
          </a:ln>
        </p:spPr>
        <p:txBody>
          <a:bodyPr anchorCtr="0" anchor="t" bIns="49700" lIns="99425" spcFirstLastPara="1" rIns="99425" wrap="square" tIns="49700">
            <a:noAutofit/>
          </a:bodyPr>
          <a:lstStyle/>
          <a:p>
            <a:pPr indent="0" lvl="0" marL="0" rtl="0" algn="ctr">
              <a:lnSpc>
                <a:spcPct val="10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Сложные сети</a:t>
            </a:r>
            <a:endParaRPr/>
          </a:p>
        </p:txBody>
      </p:sp>
      <p:sp>
        <p:nvSpPr>
          <p:cNvPr id="440" name="Google Shape;440;p26"/>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441" name="Google Shape;441;p26"/>
          <p:cNvSpPr txBox="1"/>
          <p:nvPr/>
        </p:nvSpPr>
        <p:spPr>
          <a:xfrm>
            <a:off x="8739187" y="6605587"/>
            <a:ext cx="1023937"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27"/>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48" name="Google Shape;448;p27"/>
          <p:cNvSpPr/>
          <p:nvPr/>
        </p:nvSpPr>
        <p:spPr>
          <a:xfrm>
            <a:off x="890587" y="395287"/>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49" name="Google Shape;449;p27"/>
          <p:cNvSpPr/>
          <p:nvPr/>
        </p:nvSpPr>
        <p:spPr>
          <a:xfrm>
            <a:off x="260350" y="1709737"/>
            <a:ext cx="9431337" cy="495458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50" name="Google Shape;450;p27"/>
          <p:cNvSpPr txBox="1"/>
          <p:nvPr>
            <p:ph type="title"/>
          </p:nvPr>
        </p:nvSpPr>
        <p:spPr>
          <a:xfrm>
            <a:off x="998537" y="554037"/>
            <a:ext cx="8243887" cy="985837"/>
          </a:xfrm>
          <a:prstGeom prst="rect">
            <a:avLst/>
          </a:prstGeom>
          <a:noFill/>
          <a:ln>
            <a:noFill/>
          </a:ln>
        </p:spPr>
        <p:txBody>
          <a:bodyPr anchorCtr="0" anchor="t" bIns="49700" lIns="99425" spcFirstLastPara="1" rIns="99425" wrap="square" tIns="49700">
            <a:noAutofit/>
          </a:bodyPr>
          <a:lstStyle/>
          <a:p>
            <a:pPr indent="0" lvl="0" marL="0" rtl="0" algn="ctr">
              <a:lnSpc>
                <a:spcPct val="10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Сложные сети</a:t>
            </a:r>
            <a:endParaRPr/>
          </a:p>
        </p:txBody>
      </p:sp>
      <p:sp>
        <p:nvSpPr>
          <p:cNvPr id="451" name="Google Shape;451;p27"/>
          <p:cNvSpPr txBox="1"/>
          <p:nvPr/>
        </p:nvSpPr>
        <p:spPr>
          <a:xfrm>
            <a:off x="1628775" y="1150937"/>
            <a:ext cx="6875462" cy="4619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Характеристики сложных сетей (графов)</a:t>
            </a:r>
            <a:endParaRPr/>
          </a:p>
        </p:txBody>
      </p:sp>
      <p:sp>
        <p:nvSpPr>
          <p:cNvPr id="452" name="Google Shape;452;p27"/>
          <p:cNvSpPr txBox="1"/>
          <p:nvPr/>
        </p:nvSpPr>
        <p:spPr>
          <a:xfrm>
            <a:off x="366712" y="1857375"/>
            <a:ext cx="9329737" cy="48323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200"/>
              <a:buFont typeface="Arial"/>
              <a:buChar char="•"/>
            </a:pPr>
            <a:r>
              <a:rPr b="0" i="0" lang="en-US" sz="2200" u="none">
                <a:solidFill>
                  <a:srgbClr val="000000"/>
                </a:solidFill>
                <a:latin typeface="Open Sans"/>
                <a:ea typeface="Open Sans"/>
                <a:cs typeface="Open Sans"/>
                <a:sym typeface="Open Sans"/>
              </a:rPr>
              <a:t>Отношение реального количества связей, которые соединяют ближайших соседей данного узла </a:t>
            </a:r>
            <a:r>
              <a:rPr b="1" i="1" lang="en-US" sz="2200" u="none">
                <a:solidFill>
                  <a:srgbClr val="000000"/>
                </a:solidFill>
                <a:latin typeface="Open Sans"/>
                <a:ea typeface="Open Sans"/>
                <a:cs typeface="Open Sans"/>
                <a:sym typeface="Open Sans"/>
              </a:rPr>
              <a:t>i</a:t>
            </a:r>
            <a:r>
              <a:rPr b="0" i="0" lang="en-US" sz="2200" u="none">
                <a:solidFill>
                  <a:srgbClr val="000000"/>
                </a:solidFill>
                <a:latin typeface="Open Sans"/>
                <a:ea typeface="Open Sans"/>
                <a:cs typeface="Open Sans"/>
                <a:sym typeface="Open Sans"/>
              </a:rPr>
              <a:t> к максимально возможному (такому, при котором все ближайшие соседи данного узла были бы соединены непосредственно друг с другом) называется коэффициентом кластеризации узла </a:t>
            </a:r>
            <a:r>
              <a:rPr b="0" i="1" lang="en-US" sz="2200" u="none">
                <a:solidFill>
                  <a:srgbClr val="000000"/>
                </a:solidFill>
                <a:latin typeface="Open Sans"/>
                <a:ea typeface="Open Sans"/>
                <a:cs typeface="Open Sans"/>
                <a:sym typeface="Open Sans"/>
              </a:rPr>
              <a:t>Сi.</a:t>
            </a:r>
            <a:r>
              <a:rPr b="0" i="0" lang="en-US" sz="2200" u="none">
                <a:solidFill>
                  <a:srgbClr val="000000"/>
                </a:solidFill>
                <a:latin typeface="Open Sans"/>
                <a:ea typeface="Open Sans"/>
                <a:cs typeface="Open Sans"/>
                <a:sym typeface="Open Sans"/>
              </a:rPr>
              <a:t> </a:t>
            </a:r>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a:solidFill>
                  <a:srgbClr val="000000"/>
                </a:solidFill>
                <a:latin typeface="Open Sans"/>
                <a:ea typeface="Open Sans"/>
                <a:cs typeface="Open Sans"/>
                <a:sym typeface="Open Sans"/>
              </a:rPr>
              <a:t>Естественно, эта величина не превышает единицы.</a:t>
            </a:r>
            <a:endParaRPr/>
          </a:p>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Arial"/>
                <a:ea typeface="Arial"/>
                <a:cs typeface="Arial"/>
                <a:sym typeface="Arial"/>
              </a:rPr>
              <a:t>Пусть из узла выходит </a:t>
            </a:r>
            <a:r>
              <a:rPr b="0" i="1" lang="en-US" sz="2200" u="none">
                <a:solidFill>
                  <a:schemeClr val="dk1"/>
                </a:solidFill>
                <a:latin typeface="Arial"/>
                <a:ea typeface="Arial"/>
                <a:cs typeface="Arial"/>
                <a:sym typeface="Arial"/>
              </a:rPr>
              <a:t>k</a:t>
            </a:r>
            <a:r>
              <a:rPr b="0" i="0" lang="en-US" sz="2200" u="none">
                <a:solidFill>
                  <a:schemeClr val="dk1"/>
                </a:solidFill>
                <a:latin typeface="Arial"/>
                <a:ea typeface="Arial"/>
                <a:cs typeface="Arial"/>
                <a:sym typeface="Arial"/>
              </a:rPr>
              <a:t> связей, которые соединяют его с </a:t>
            </a:r>
            <a:r>
              <a:rPr b="0" i="1" lang="en-US" sz="2200" u="none">
                <a:solidFill>
                  <a:schemeClr val="dk1"/>
                </a:solidFill>
                <a:latin typeface="Arial"/>
                <a:ea typeface="Arial"/>
                <a:cs typeface="Arial"/>
                <a:sym typeface="Arial"/>
              </a:rPr>
              <a:t>k</a:t>
            </a:r>
            <a:r>
              <a:rPr b="0" i="0" lang="en-US" sz="2200" u="none">
                <a:solidFill>
                  <a:schemeClr val="dk1"/>
                </a:solidFill>
                <a:latin typeface="Arial"/>
                <a:ea typeface="Arial"/>
                <a:cs typeface="Arial"/>
                <a:sym typeface="Arial"/>
              </a:rPr>
              <a:t> другими узлами, ближайшими соседями. </a:t>
            </a:r>
            <a:endParaRPr/>
          </a:p>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Arial"/>
                <a:ea typeface="Arial"/>
                <a:cs typeface="Arial"/>
                <a:sym typeface="Arial"/>
              </a:rPr>
              <a:t>Если предположить, что все ближайшие соседи соединены непосредственно друг с другом, то количество связей между ними составляло бы </a:t>
            </a:r>
            <a:r>
              <a:rPr b="0" i="1" lang="en-US" sz="2200" u="none">
                <a:solidFill>
                  <a:schemeClr val="dk1"/>
                </a:solidFill>
                <a:latin typeface="Arial"/>
                <a:ea typeface="Arial"/>
                <a:cs typeface="Arial"/>
                <a:sym typeface="Arial"/>
              </a:rPr>
              <a:t>k (k -1)/2</a:t>
            </a:r>
            <a:r>
              <a:rPr b="0" i="0" lang="en-US" sz="2200" u="none">
                <a:solidFill>
                  <a:schemeClr val="dk1"/>
                </a:solidFill>
                <a:latin typeface="Arial"/>
                <a:ea typeface="Arial"/>
                <a:cs typeface="Arial"/>
                <a:sym typeface="Arial"/>
              </a:rPr>
              <a:t>. То есть это число, которое соответствует максимально возможному количеству связей, которыми могли бы соединяться ближайшие соседи выбранного узла.</a:t>
            </a:r>
            <a:endParaRPr/>
          </a:p>
          <a:p>
            <a:pPr indent="0" lvl="0" marL="0" marR="0" rtl="0" algn="l">
              <a:lnSpc>
                <a:spcPct val="100000"/>
              </a:lnSpc>
              <a:spcBef>
                <a:spcPts val="0"/>
              </a:spcBef>
              <a:spcAft>
                <a:spcPts val="0"/>
              </a:spcAft>
              <a:buNone/>
            </a:pPr>
            <a:r>
              <a:t/>
            </a:r>
            <a:endParaRPr b="0" i="0" sz="2200" u="none">
              <a:solidFill>
                <a:schemeClr val="dk1"/>
              </a:solidFill>
              <a:latin typeface="Arial"/>
              <a:ea typeface="Arial"/>
              <a:cs typeface="Arial"/>
              <a:sym typeface="Arial"/>
            </a:endParaRPr>
          </a:p>
        </p:txBody>
      </p:sp>
      <p:sp>
        <p:nvSpPr>
          <p:cNvPr id="453" name="Google Shape;453;p27"/>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454" name="Google Shape;454;p27"/>
          <p:cNvSpPr txBox="1"/>
          <p:nvPr/>
        </p:nvSpPr>
        <p:spPr>
          <a:xfrm>
            <a:off x="9099550" y="6605587"/>
            <a:ext cx="66357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28"/>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61" name="Google Shape;461;p28"/>
          <p:cNvSpPr/>
          <p:nvPr/>
        </p:nvSpPr>
        <p:spPr>
          <a:xfrm>
            <a:off x="890587" y="395287"/>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62" name="Google Shape;462;p28"/>
          <p:cNvSpPr/>
          <p:nvPr/>
        </p:nvSpPr>
        <p:spPr>
          <a:xfrm>
            <a:off x="260350" y="1709737"/>
            <a:ext cx="9431337" cy="495458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63" name="Google Shape;463;p28"/>
          <p:cNvSpPr txBox="1"/>
          <p:nvPr>
            <p:ph type="title"/>
          </p:nvPr>
        </p:nvSpPr>
        <p:spPr>
          <a:xfrm>
            <a:off x="998537" y="304800"/>
            <a:ext cx="8243887" cy="596900"/>
          </a:xfrm>
          <a:prstGeom prst="rect">
            <a:avLst/>
          </a:prstGeom>
          <a:noFill/>
          <a:ln>
            <a:noFill/>
          </a:ln>
        </p:spPr>
        <p:txBody>
          <a:bodyPr anchorCtr="0" anchor="t" bIns="49700" lIns="99425" spcFirstLastPara="1" rIns="99425" wrap="square" tIns="49700">
            <a:noAutofit/>
          </a:bodyPr>
          <a:lstStyle/>
          <a:p>
            <a:pPr indent="0" lvl="0" marL="0" rtl="0" algn="ctr">
              <a:lnSpc>
                <a:spcPct val="10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Сложные сети</a:t>
            </a:r>
            <a:endParaRPr/>
          </a:p>
        </p:txBody>
      </p:sp>
      <p:sp>
        <p:nvSpPr>
          <p:cNvPr id="464" name="Google Shape;464;p28"/>
          <p:cNvSpPr txBox="1"/>
          <p:nvPr/>
        </p:nvSpPr>
        <p:spPr>
          <a:xfrm>
            <a:off x="1628775" y="1150937"/>
            <a:ext cx="6875462" cy="4619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Характеристики сложных сетей (графов)</a:t>
            </a:r>
            <a:endParaRPr/>
          </a:p>
        </p:txBody>
      </p:sp>
      <p:pic>
        <p:nvPicPr>
          <p:cNvPr id="465" name="Google Shape;465;p28"/>
          <p:cNvPicPr preferRelativeResize="0"/>
          <p:nvPr/>
        </p:nvPicPr>
        <p:blipFill rotWithShape="1">
          <a:blip r:embed="rId3">
            <a:alphaModFix/>
          </a:blip>
          <a:srcRect b="0" l="0" r="0" t="0"/>
          <a:stretch/>
        </p:blipFill>
        <p:spPr>
          <a:xfrm>
            <a:off x="615950" y="1692275"/>
            <a:ext cx="8199437" cy="4921250"/>
          </a:xfrm>
          <a:prstGeom prst="rect">
            <a:avLst/>
          </a:prstGeom>
          <a:noFill/>
          <a:ln>
            <a:noFill/>
          </a:ln>
        </p:spPr>
      </p:pic>
      <p:sp>
        <p:nvSpPr>
          <p:cNvPr id="466" name="Google Shape;466;p28"/>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467" name="Google Shape;467;p28"/>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29"/>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Clr>
                <a:schemeClr val="lt1"/>
              </a:buClr>
              <a:buSzPts val="3500"/>
              <a:buFont typeface="Arial"/>
              <a:buNone/>
            </a:pPr>
            <a:r>
              <a:rPr b="0" i="0" lang="en-US" sz="3500" u="none">
                <a:solidFill>
                  <a:schemeClr val="lt1"/>
                </a:solidFill>
                <a:latin typeface="Arial"/>
                <a:ea typeface="Arial"/>
                <a:cs typeface="Arial"/>
                <a:sym typeface="Arial"/>
              </a:rPr>
              <a:t>ы</a:t>
            </a:r>
            <a:endParaRPr/>
          </a:p>
        </p:txBody>
      </p:sp>
      <p:sp>
        <p:nvSpPr>
          <p:cNvPr id="474" name="Google Shape;474;p29"/>
          <p:cNvSpPr/>
          <p:nvPr/>
        </p:nvSpPr>
        <p:spPr>
          <a:xfrm>
            <a:off x="890587" y="395287"/>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75" name="Google Shape;475;p29"/>
          <p:cNvSpPr/>
          <p:nvPr/>
        </p:nvSpPr>
        <p:spPr>
          <a:xfrm>
            <a:off x="423862" y="1735137"/>
            <a:ext cx="9431337" cy="506888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76" name="Google Shape;476;p29"/>
          <p:cNvSpPr txBox="1"/>
          <p:nvPr>
            <p:ph type="title"/>
          </p:nvPr>
        </p:nvSpPr>
        <p:spPr>
          <a:xfrm>
            <a:off x="1035050" y="430212"/>
            <a:ext cx="8243887" cy="668337"/>
          </a:xfrm>
          <a:prstGeom prst="rect">
            <a:avLst/>
          </a:prstGeom>
          <a:noFill/>
          <a:ln>
            <a:noFill/>
          </a:ln>
        </p:spPr>
        <p:txBody>
          <a:bodyPr anchorCtr="0" anchor="t" bIns="49700" lIns="99425" spcFirstLastPara="1" rIns="99425" wrap="square" tIns="49700">
            <a:noAutofit/>
          </a:bodyPr>
          <a:lstStyle/>
          <a:p>
            <a:pPr indent="0" lvl="0" marL="0" rtl="0" algn="ctr">
              <a:lnSpc>
                <a:spcPct val="10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Разновидности сложных сетей</a:t>
            </a:r>
            <a:endParaRPr/>
          </a:p>
        </p:txBody>
      </p:sp>
      <p:sp>
        <p:nvSpPr>
          <p:cNvPr id="477" name="Google Shape;477;p29"/>
          <p:cNvSpPr/>
          <p:nvPr/>
        </p:nvSpPr>
        <p:spPr>
          <a:xfrm>
            <a:off x="1394321" y="1579562"/>
            <a:ext cx="7819529" cy="190821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Случайные </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Сети тесного мира</a:t>
            </a:r>
            <a:endParaRPr/>
          </a:p>
          <a:p>
            <a:pPr indent="-342900" lvl="1" marL="8001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Безмасштабные сети</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Регулярные сети</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Модулярные сети</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Иерархические сети</a:t>
            </a:r>
            <a:br>
              <a:rPr b="0" i="0" lang="en-US" sz="2000" u="none" cap="none" strike="noStrike">
                <a:solidFill>
                  <a:schemeClr val="dk1"/>
                </a:solidFill>
                <a:latin typeface="Arial"/>
                <a:ea typeface="Arial"/>
                <a:cs typeface="Arial"/>
                <a:sym typeface="Arial"/>
              </a:rPr>
            </a:br>
            <a:endParaRPr b="0" i="0" sz="2400" u="none" cap="none" strike="noStrike">
              <a:solidFill>
                <a:schemeClr val="dk1"/>
              </a:solidFill>
              <a:latin typeface="Arial"/>
              <a:ea typeface="Arial"/>
              <a:cs typeface="Arial"/>
              <a:sym typeface="Arial"/>
            </a:endParaRPr>
          </a:p>
        </p:txBody>
      </p:sp>
      <p:pic>
        <p:nvPicPr>
          <p:cNvPr id="478" name="Google Shape;478;p29"/>
          <p:cNvPicPr preferRelativeResize="0"/>
          <p:nvPr/>
        </p:nvPicPr>
        <p:blipFill rotWithShape="1">
          <a:blip r:embed="rId3">
            <a:alphaModFix/>
          </a:blip>
          <a:srcRect b="0" l="0" r="0" t="0"/>
          <a:stretch/>
        </p:blipFill>
        <p:spPr>
          <a:xfrm>
            <a:off x="827087" y="2997200"/>
            <a:ext cx="8386762" cy="3294062"/>
          </a:xfrm>
          <a:prstGeom prst="rect">
            <a:avLst/>
          </a:prstGeom>
          <a:noFill/>
          <a:ln>
            <a:noFill/>
          </a:ln>
        </p:spPr>
      </p:pic>
      <p:sp>
        <p:nvSpPr>
          <p:cNvPr id="479" name="Google Shape;479;p29"/>
          <p:cNvSpPr txBox="1"/>
          <p:nvPr/>
        </p:nvSpPr>
        <p:spPr>
          <a:xfrm>
            <a:off x="1130300" y="6323012"/>
            <a:ext cx="8688387" cy="5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Times New Roman"/>
              <a:buNone/>
            </a:pPr>
            <a:r>
              <a:rPr b="0" i="0" lang="en-US" sz="1600" u="none">
                <a:solidFill>
                  <a:schemeClr val="dk1"/>
                </a:solidFill>
                <a:latin typeface="Times New Roman"/>
                <a:ea typeface="Times New Roman"/>
                <a:cs typeface="Times New Roman"/>
                <a:sym typeface="Times New Roman"/>
              </a:rPr>
              <a:t>Существует три класса сетей «тесного мира»: широкомасштабные сети, одномасштабные сети и безмасштабные сети. </a:t>
            </a:r>
            <a:endParaRPr/>
          </a:p>
        </p:txBody>
      </p:sp>
      <p:sp>
        <p:nvSpPr>
          <p:cNvPr id="480" name="Google Shape;480;p29"/>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481" name="Google Shape;481;p29"/>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3"/>
          <p:cNvSpPr txBox="1"/>
          <p:nvPr>
            <p:ph idx="4294967295" type="ctrTitle"/>
          </p:nvPr>
        </p:nvSpPr>
        <p:spPr>
          <a:xfrm>
            <a:off x="1177925" y="1690687"/>
            <a:ext cx="7912100" cy="2087562"/>
          </a:xfrm>
          <a:prstGeom prst="rect">
            <a:avLst/>
          </a:prstGeom>
          <a:noFill/>
          <a:ln>
            <a:noFill/>
          </a:ln>
        </p:spPr>
        <p:txBody>
          <a:bodyPr anchorCtr="0" anchor="b" bIns="45700" lIns="91425" spcFirstLastPara="1" rIns="91425" wrap="square" tIns="45700">
            <a:normAutofit/>
          </a:bodyPr>
          <a:lstStyle/>
          <a:p>
            <a:pPr indent="0" lvl="0" marL="0" marR="0" rtl="0" algn="ctr">
              <a:lnSpc>
                <a:spcPct val="100000"/>
              </a:lnSpc>
              <a:spcBef>
                <a:spcPts val="0"/>
              </a:spcBef>
              <a:spcAft>
                <a:spcPts val="0"/>
              </a:spcAft>
              <a:buClr>
                <a:srgbClr val="4FADF3"/>
              </a:buClr>
              <a:buSzPts val="4400"/>
              <a:buFont typeface="Calibri"/>
              <a:buNone/>
            </a:pPr>
            <a:r>
              <a:rPr b="1" i="0" lang="en-US" sz="4400" u="none" cap="none" strike="noStrike">
                <a:solidFill>
                  <a:srgbClr val="4FADF3"/>
                </a:solidFill>
                <a:latin typeface="Calibri"/>
                <a:ea typeface="Calibri"/>
                <a:cs typeface="Calibri"/>
                <a:sym typeface="Calibri"/>
              </a:rPr>
              <a:t>Сети – источник данных для анализа на графах</a:t>
            </a:r>
            <a:endParaRPr/>
          </a:p>
        </p:txBody>
      </p:sp>
      <p:sp>
        <p:nvSpPr>
          <p:cNvPr id="130" name="Google Shape;130;p3"/>
          <p:cNvSpPr txBox="1"/>
          <p:nvPr/>
        </p:nvSpPr>
        <p:spPr>
          <a:xfrm>
            <a:off x="7677150" y="6605587"/>
            <a:ext cx="208597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0"/>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88" name="Google Shape;488;p30"/>
          <p:cNvSpPr/>
          <p:nvPr/>
        </p:nvSpPr>
        <p:spPr>
          <a:xfrm>
            <a:off x="890587" y="395287"/>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89" name="Google Shape;489;p30"/>
          <p:cNvSpPr/>
          <p:nvPr/>
        </p:nvSpPr>
        <p:spPr>
          <a:xfrm>
            <a:off x="423862" y="1711325"/>
            <a:ext cx="9429750" cy="506888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90" name="Google Shape;490;p30"/>
          <p:cNvSpPr txBox="1"/>
          <p:nvPr>
            <p:ph type="title"/>
          </p:nvPr>
        </p:nvSpPr>
        <p:spPr>
          <a:xfrm>
            <a:off x="1050925" y="357187"/>
            <a:ext cx="8243887" cy="708025"/>
          </a:xfrm>
          <a:prstGeom prst="rect">
            <a:avLst/>
          </a:prstGeom>
          <a:noFill/>
          <a:ln>
            <a:noFill/>
          </a:ln>
        </p:spPr>
        <p:txBody>
          <a:bodyPr anchorCtr="0" anchor="t" bIns="49700" lIns="99425" spcFirstLastPara="1" rIns="99425" wrap="square" tIns="49700">
            <a:noAutofit/>
          </a:bodyPr>
          <a:lstStyle/>
          <a:p>
            <a:pPr indent="0" lvl="0" marL="0" rtl="0" algn="ctr">
              <a:lnSpc>
                <a:spcPct val="10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Разновидности сложных сетей</a:t>
            </a:r>
            <a:endParaRPr/>
          </a:p>
        </p:txBody>
      </p:sp>
      <p:pic>
        <p:nvPicPr>
          <p:cNvPr id="491" name="Google Shape;491;p30"/>
          <p:cNvPicPr preferRelativeResize="0"/>
          <p:nvPr/>
        </p:nvPicPr>
        <p:blipFill rotWithShape="1">
          <a:blip r:embed="rId3">
            <a:alphaModFix/>
          </a:blip>
          <a:srcRect b="0" l="0" r="0" t="0"/>
          <a:stretch/>
        </p:blipFill>
        <p:spPr>
          <a:xfrm>
            <a:off x="817562" y="1262062"/>
            <a:ext cx="8369300" cy="5297487"/>
          </a:xfrm>
          <a:prstGeom prst="rect">
            <a:avLst/>
          </a:prstGeom>
          <a:noFill/>
          <a:ln>
            <a:noFill/>
          </a:ln>
        </p:spPr>
      </p:pic>
      <p:sp>
        <p:nvSpPr>
          <p:cNvPr id="492" name="Google Shape;492;p30"/>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493" name="Google Shape;493;p30"/>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1"/>
          <p:cNvSpPr/>
          <p:nvPr/>
        </p:nvSpPr>
        <p:spPr>
          <a:xfrm>
            <a:off x="890587" y="395287"/>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nvGrpSpPr>
          <p:cNvPr id="500" name="Google Shape;500;p31"/>
          <p:cNvGrpSpPr/>
          <p:nvPr/>
        </p:nvGrpSpPr>
        <p:grpSpPr>
          <a:xfrm>
            <a:off x="261937" y="320675"/>
            <a:ext cx="9791700" cy="6589712"/>
            <a:chOff x="242888" y="285751"/>
            <a:chExt cx="9791700" cy="6589712"/>
          </a:xfrm>
        </p:grpSpPr>
        <p:sp>
          <p:nvSpPr>
            <p:cNvPr id="501" name="Google Shape;501;p31"/>
            <p:cNvSpPr/>
            <p:nvPr/>
          </p:nvSpPr>
          <p:spPr>
            <a:xfrm>
              <a:off x="242888" y="322263"/>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02" name="Google Shape;502;p31"/>
            <p:cNvSpPr/>
            <p:nvPr/>
          </p:nvSpPr>
          <p:spPr>
            <a:xfrm>
              <a:off x="440531" y="1709426"/>
              <a:ext cx="9360469" cy="495458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03" name="Google Shape;503;p31"/>
            <p:cNvSpPr txBox="1"/>
            <p:nvPr/>
          </p:nvSpPr>
          <p:spPr>
            <a:xfrm>
              <a:off x="1016000" y="285751"/>
              <a:ext cx="8244308" cy="670719"/>
            </a:xfrm>
            <a:prstGeom prst="rect">
              <a:avLst/>
            </a:prstGeom>
            <a:noFill/>
            <a:ln>
              <a:noFill/>
            </a:ln>
          </p:spPr>
          <p:txBody>
            <a:bodyPr anchorCtr="0" anchor="t" bIns="49700" lIns="99425" spcFirstLastPara="1" rIns="99425" wrap="square" tIns="49700">
              <a:noAutofit/>
            </a:bodyPr>
            <a:lstStyle/>
            <a:p>
              <a:pPr indent="0" lvl="0" marL="0" marR="0" rtl="0" algn="ctr">
                <a:lnSpc>
                  <a:spcPct val="100000"/>
                </a:lnSpc>
                <a:spcBef>
                  <a:spcPts val="0"/>
                </a:spcBef>
                <a:spcAft>
                  <a:spcPts val="0"/>
                </a:spcAft>
                <a:buClr>
                  <a:schemeClr val="dk2"/>
                </a:buClr>
                <a:buSzPts val="4000"/>
                <a:buFont typeface="Arial"/>
                <a:buNone/>
              </a:pPr>
              <a:r>
                <a:rPr b="1" i="0" lang="en-US" sz="4000" u="none">
                  <a:solidFill>
                    <a:schemeClr val="dk2"/>
                  </a:solidFill>
                  <a:latin typeface="Arial"/>
                  <a:ea typeface="Arial"/>
                  <a:cs typeface="Arial"/>
                  <a:sym typeface="Arial"/>
                </a:rPr>
                <a:t>Случайные сети</a:t>
              </a:r>
              <a:endParaRPr/>
            </a:p>
          </p:txBody>
        </p:sp>
      </p:grpSp>
      <p:sp>
        <p:nvSpPr>
          <p:cNvPr id="504" name="Google Shape;504;p31"/>
          <p:cNvSpPr txBox="1"/>
          <p:nvPr/>
        </p:nvSpPr>
        <p:spPr>
          <a:xfrm>
            <a:off x="439737" y="1350962"/>
            <a:ext cx="9251950" cy="489267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Случайная сеть  - статистический ансамбль сетей (а не единичная сеть), то есть </a:t>
            </a:r>
            <a:r>
              <a:rPr b="1" i="1" lang="en-US" sz="2400" u="none">
                <a:solidFill>
                  <a:srgbClr val="0070C0"/>
                </a:solidFill>
                <a:latin typeface="Arial"/>
                <a:ea typeface="Arial"/>
                <a:cs typeface="Arial"/>
                <a:sym typeface="Arial"/>
              </a:rPr>
              <a:t>множество сетей</a:t>
            </a:r>
            <a:r>
              <a:rPr b="0" i="0" lang="en-US" sz="2400" u="none">
                <a:solidFill>
                  <a:schemeClr val="dk1"/>
                </a:solidFill>
                <a:latin typeface="Arial"/>
                <a:ea typeface="Arial"/>
                <a:cs typeface="Arial"/>
                <a:sym typeface="Arial"/>
              </a:rPr>
              <a:t>, в котором каждая определенная сеть имеет свою вероятность реализации, т.е. каждая сеть ансамбля имеет свой собственный статистический вес. </a:t>
            </a:r>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Из этого определения следует, что данная случайная сеть представляет собой сеть </a:t>
            </a:r>
            <a:r>
              <a:rPr b="0" i="0" lang="en-US" sz="2400" u="none">
                <a:solidFill>
                  <a:srgbClr val="0070C0"/>
                </a:solidFill>
                <a:latin typeface="Arial"/>
                <a:ea typeface="Arial"/>
                <a:cs typeface="Arial"/>
                <a:sym typeface="Arial"/>
              </a:rPr>
              <a:t>с </a:t>
            </a:r>
            <a:r>
              <a:rPr b="1" i="1" lang="en-US" sz="2400" u="none">
                <a:solidFill>
                  <a:srgbClr val="0070C0"/>
                </a:solidFill>
                <a:latin typeface="Arial"/>
                <a:ea typeface="Arial"/>
                <a:cs typeface="Arial"/>
                <a:sym typeface="Arial"/>
              </a:rPr>
              <a:t>данной определенной вероятностью (возникновения i-той связи)</a:t>
            </a:r>
            <a:r>
              <a:rPr b="0" i="0" lang="en-US" sz="2400" u="none">
                <a:solidFill>
                  <a:schemeClr val="dk1"/>
                </a:solidFill>
                <a:latin typeface="Arial"/>
                <a:ea typeface="Arial"/>
                <a:cs typeface="Arial"/>
                <a:sym typeface="Arial"/>
              </a:rPr>
              <a:t>, другая случайная сеть  - это сеть с другой вероятностью и т.д.</a:t>
            </a:r>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Для того чтобы получить среднее значение для некоторой величины в случайной сети, мы усредняем эту величину по всем реализациям, принимая во внимание их статистический вес.</a:t>
            </a:r>
            <a:endParaRPr/>
          </a:p>
        </p:txBody>
      </p:sp>
      <p:sp>
        <p:nvSpPr>
          <p:cNvPr id="505" name="Google Shape;505;p31"/>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506" name="Google Shape;506;p31"/>
          <p:cNvSpPr txBox="1"/>
          <p:nvPr/>
        </p:nvSpPr>
        <p:spPr>
          <a:xfrm>
            <a:off x="8739187" y="6637337"/>
            <a:ext cx="1023937" cy="34766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2"/>
          <p:cNvSpPr/>
          <p:nvPr/>
        </p:nvSpPr>
        <p:spPr>
          <a:xfrm>
            <a:off x="457200" y="395287"/>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13" name="Google Shape;513;p32"/>
          <p:cNvSpPr/>
          <p:nvPr/>
        </p:nvSpPr>
        <p:spPr>
          <a:xfrm>
            <a:off x="890587" y="395287"/>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14" name="Google Shape;514;p32"/>
          <p:cNvSpPr/>
          <p:nvPr/>
        </p:nvSpPr>
        <p:spPr>
          <a:xfrm>
            <a:off x="260350" y="1709737"/>
            <a:ext cx="9774237" cy="495458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15" name="Google Shape;515;p32"/>
          <p:cNvSpPr txBox="1"/>
          <p:nvPr>
            <p:ph type="title"/>
          </p:nvPr>
        </p:nvSpPr>
        <p:spPr>
          <a:xfrm>
            <a:off x="1035050" y="365125"/>
            <a:ext cx="8243887" cy="617537"/>
          </a:xfrm>
          <a:prstGeom prst="rect">
            <a:avLst/>
          </a:prstGeom>
          <a:noFill/>
          <a:ln>
            <a:noFill/>
          </a:ln>
        </p:spPr>
        <p:txBody>
          <a:bodyPr anchorCtr="0" anchor="t" bIns="49700" lIns="99425" spcFirstLastPara="1" rIns="99425" wrap="square" tIns="49700">
            <a:noAutofit/>
          </a:bodyPr>
          <a:lstStyle/>
          <a:p>
            <a:pPr indent="0" lvl="0" marL="0" rtl="0" algn="ctr">
              <a:lnSpc>
                <a:spcPct val="10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Случайные сети</a:t>
            </a:r>
            <a:endParaRPr/>
          </a:p>
        </p:txBody>
      </p:sp>
      <p:sp>
        <p:nvSpPr>
          <p:cNvPr id="516" name="Google Shape;516;p32"/>
          <p:cNvSpPr txBox="1"/>
          <p:nvPr/>
        </p:nvSpPr>
        <p:spPr>
          <a:xfrm>
            <a:off x="3470275" y="1858962"/>
            <a:ext cx="6597650" cy="3646487"/>
          </a:xfrm>
          <a:prstGeom prst="rect">
            <a:avLst/>
          </a:prstGeom>
          <a:noFill/>
          <a:ln>
            <a:noFill/>
          </a:ln>
        </p:spPr>
        <p:txBody>
          <a:bodyPr anchorCtr="0" anchor="t" bIns="45700" lIns="91425" spcFirstLastPara="1" rIns="91425" wrap="square" tIns="45700">
            <a:spAutoFit/>
          </a:bodyPr>
          <a:lstStyle/>
          <a:p>
            <a:pPr indent="-179387" lvl="0" marL="179387" marR="0" rtl="0" algn="l">
              <a:lnSpc>
                <a:spcPct val="100000"/>
              </a:lnSpc>
              <a:spcBef>
                <a:spcPts val="0"/>
              </a:spcBef>
              <a:spcAft>
                <a:spcPts val="0"/>
              </a:spcAft>
              <a:buClr>
                <a:schemeClr val="dk1"/>
              </a:buClr>
              <a:buSzPts val="2100"/>
              <a:buFont typeface="Arial"/>
              <a:buChar char="•"/>
            </a:pPr>
            <a:r>
              <a:rPr b="0" i="0" lang="en-US" sz="2100" u="none">
                <a:solidFill>
                  <a:schemeClr val="dk1"/>
                </a:solidFill>
                <a:latin typeface="Arial"/>
                <a:ea typeface="Arial"/>
                <a:cs typeface="Arial"/>
                <a:sym typeface="Arial"/>
              </a:rPr>
              <a:t>Простейшими случайными сетями являются так называемые классические случайные графы (модель Эрдеша-Реньи (Erdos-Renyi)) в стати-стическом ансамбле которых все возможные графы с числом узлов </a:t>
            </a:r>
            <a:r>
              <a:rPr b="1" i="1" lang="en-US" sz="2100" u="none">
                <a:solidFill>
                  <a:srgbClr val="0070C0"/>
                </a:solidFill>
                <a:latin typeface="Arial"/>
                <a:ea typeface="Arial"/>
                <a:cs typeface="Arial"/>
                <a:sym typeface="Arial"/>
              </a:rPr>
              <a:t>N</a:t>
            </a:r>
            <a:r>
              <a:rPr b="0" i="1" lang="en-US" sz="2100" u="none">
                <a:solidFill>
                  <a:schemeClr val="dk1"/>
                </a:solidFill>
                <a:latin typeface="Arial"/>
                <a:ea typeface="Arial"/>
                <a:cs typeface="Arial"/>
                <a:sym typeface="Arial"/>
              </a:rPr>
              <a:t> </a:t>
            </a:r>
            <a:r>
              <a:rPr b="0" i="0" lang="en-US" sz="2100" u="none">
                <a:solidFill>
                  <a:schemeClr val="dk1"/>
                </a:solidFill>
                <a:latin typeface="Arial"/>
                <a:ea typeface="Arial"/>
                <a:cs typeface="Arial"/>
                <a:sym typeface="Arial"/>
              </a:rPr>
              <a:t>и числом связей </a:t>
            </a:r>
            <a:r>
              <a:rPr b="1" i="1" lang="en-US" sz="2100" u="none">
                <a:solidFill>
                  <a:srgbClr val="0070C0"/>
                </a:solidFill>
                <a:latin typeface="Arial"/>
                <a:ea typeface="Arial"/>
                <a:cs typeface="Arial"/>
                <a:sym typeface="Arial"/>
              </a:rPr>
              <a:t>M</a:t>
            </a:r>
            <a:r>
              <a:rPr b="0" i="1" lang="en-US" sz="2100" u="none">
                <a:solidFill>
                  <a:schemeClr val="dk1"/>
                </a:solidFill>
                <a:latin typeface="Arial"/>
                <a:ea typeface="Arial"/>
                <a:cs typeface="Arial"/>
                <a:sym typeface="Arial"/>
              </a:rPr>
              <a:t> </a:t>
            </a:r>
            <a:r>
              <a:rPr b="0" i="0" lang="en-US" sz="2100" u="none">
                <a:solidFill>
                  <a:schemeClr val="dk1"/>
                </a:solidFill>
                <a:latin typeface="Arial"/>
                <a:ea typeface="Arial"/>
                <a:cs typeface="Arial"/>
                <a:sym typeface="Arial"/>
              </a:rPr>
              <a:t>имеют одинаковый статистический вес реализации. </a:t>
            </a:r>
            <a:endParaRPr/>
          </a:p>
          <a:p>
            <a:pPr indent="-179387" lvl="0" marL="179387" marR="0" rtl="0" algn="l">
              <a:lnSpc>
                <a:spcPct val="100000"/>
              </a:lnSpc>
              <a:spcBef>
                <a:spcPts val="0"/>
              </a:spcBef>
              <a:spcAft>
                <a:spcPts val="0"/>
              </a:spcAft>
              <a:buClr>
                <a:schemeClr val="dk1"/>
              </a:buClr>
              <a:buSzPts val="2100"/>
              <a:buFont typeface="Arial"/>
              <a:buChar char="•"/>
            </a:pPr>
            <a:r>
              <a:rPr b="0" i="0" lang="en-US" sz="2100" u="none">
                <a:solidFill>
                  <a:schemeClr val="dk1"/>
                </a:solidFill>
                <a:latin typeface="Arial"/>
                <a:ea typeface="Arial"/>
                <a:cs typeface="Arial"/>
                <a:sym typeface="Arial"/>
              </a:rPr>
              <a:t>То есть для таких сетей вероятность существования связи между любыми двумя узлами одинакова. Для случайных сетей  Эрдеша-Реньи  </a:t>
            </a:r>
            <a:r>
              <a:rPr b="1" i="1" lang="en-US" sz="2100" u="none">
                <a:solidFill>
                  <a:srgbClr val="0070C0"/>
                </a:solidFill>
                <a:latin typeface="Arial"/>
                <a:ea typeface="Arial"/>
                <a:cs typeface="Arial"/>
                <a:sym typeface="Arial"/>
              </a:rPr>
              <a:t>L ~  log N. </a:t>
            </a:r>
            <a:r>
              <a:rPr b="0" i="0" lang="en-US" sz="2100" u="none">
                <a:solidFill>
                  <a:schemeClr val="dk1"/>
                </a:solidFill>
                <a:latin typeface="Arial"/>
                <a:ea typeface="Arial"/>
                <a:cs typeface="Arial"/>
                <a:sym typeface="Arial"/>
              </a:rPr>
              <a:t>(L-средняя длина пути)</a:t>
            </a:r>
            <a:endParaRPr/>
          </a:p>
        </p:txBody>
      </p:sp>
      <p:sp>
        <p:nvSpPr>
          <p:cNvPr id="517" name="Google Shape;517;p32"/>
          <p:cNvSpPr txBox="1"/>
          <p:nvPr/>
        </p:nvSpPr>
        <p:spPr>
          <a:xfrm>
            <a:off x="1628775" y="1062037"/>
            <a:ext cx="6875462" cy="4603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Характеристики сложных сетей (графов)</a:t>
            </a:r>
            <a:endParaRPr/>
          </a:p>
        </p:txBody>
      </p:sp>
      <p:pic>
        <p:nvPicPr>
          <p:cNvPr id="518" name="Google Shape;518;p32"/>
          <p:cNvPicPr preferRelativeResize="0"/>
          <p:nvPr/>
        </p:nvPicPr>
        <p:blipFill rotWithShape="1">
          <a:blip r:embed="rId3">
            <a:alphaModFix/>
          </a:blip>
          <a:srcRect b="0" l="0" r="0" t="0"/>
          <a:stretch/>
        </p:blipFill>
        <p:spPr>
          <a:xfrm>
            <a:off x="466725" y="1773237"/>
            <a:ext cx="3025775" cy="3186112"/>
          </a:xfrm>
          <a:prstGeom prst="rect">
            <a:avLst/>
          </a:prstGeom>
          <a:noFill/>
          <a:ln>
            <a:noFill/>
          </a:ln>
        </p:spPr>
      </p:pic>
      <p:sp>
        <p:nvSpPr>
          <p:cNvPr id="519" name="Google Shape;519;p32"/>
          <p:cNvSpPr txBox="1"/>
          <p:nvPr/>
        </p:nvSpPr>
        <p:spPr>
          <a:xfrm>
            <a:off x="423862" y="4989512"/>
            <a:ext cx="3068637" cy="923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Случайный граф Эрдёша–Реньи: </a:t>
            </a:r>
            <a:r>
              <a:rPr b="0" i="1" lang="en-US" sz="1800" u="none">
                <a:solidFill>
                  <a:srgbClr val="000000"/>
                </a:solidFill>
                <a:latin typeface="Arial"/>
                <a:ea typeface="Arial"/>
                <a:cs typeface="Arial"/>
                <a:sym typeface="Arial"/>
              </a:rPr>
              <a:t>N </a:t>
            </a:r>
            <a:r>
              <a:rPr b="0" i="0" lang="en-US" sz="1800" u="none">
                <a:solidFill>
                  <a:srgbClr val="000000"/>
                </a:solidFill>
                <a:latin typeface="Arial"/>
                <a:ea typeface="Arial"/>
                <a:cs typeface="Arial"/>
                <a:sym typeface="Arial"/>
              </a:rPr>
              <a:t>= 100, средняя степень &lt;k&gt; = 2.5</a:t>
            </a:r>
            <a:endParaRPr/>
          </a:p>
        </p:txBody>
      </p:sp>
      <p:sp>
        <p:nvSpPr>
          <p:cNvPr descr="\lambda " id="520" name="Google Shape;520;p32"/>
          <p:cNvSpPr txBox="1"/>
          <p:nvPr/>
        </p:nvSpPr>
        <p:spPr>
          <a:xfrm>
            <a:off x="161925" y="-1524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21" name="Google Shape;521;p32"/>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522" name="Google Shape;522;p32"/>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3"/>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29" name="Google Shape;529;p33"/>
          <p:cNvSpPr/>
          <p:nvPr/>
        </p:nvSpPr>
        <p:spPr>
          <a:xfrm>
            <a:off x="890587" y="395287"/>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30" name="Google Shape;530;p33"/>
          <p:cNvSpPr/>
          <p:nvPr/>
        </p:nvSpPr>
        <p:spPr>
          <a:xfrm>
            <a:off x="260350" y="1709737"/>
            <a:ext cx="9774237" cy="495458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31" name="Google Shape;531;p33"/>
          <p:cNvSpPr txBox="1"/>
          <p:nvPr>
            <p:ph type="title"/>
          </p:nvPr>
        </p:nvSpPr>
        <p:spPr>
          <a:xfrm>
            <a:off x="1035050" y="276225"/>
            <a:ext cx="7885112" cy="985837"/>
          </a:xfrm>
          <a:prstGeom prst="rect">
            <a:avLst/>
          </a:prstGeom>
          <a:noFill/>
          <a:ln>
            <a:noFill/>
          </a:ln>
        </p:spPr>
        <p:txBody>
          <a:bodyPr anchorCtr="0" anchor="t" bIns="49700" lIns="99425" spcFirstLastPara="1" rIns="99425" wrap="square" tIns="49700">
            <a:noAutofit/>
          </a:bodyPr>
          <a:lstStyle/>
          <a:p>
            <a:pPr indent="0" lvl="0" marL="0" rtl="0" algn="ctr">
              <a:lnSpc>
                <a:spcPct val="10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Случайные сети</a:t>
            </a:r>
            <a:endParaRPr/>
          </a:p>
        </p:txBody>
      </p:sp>
      <p:sp>
        <p:nvSpPr>
          <p:cNvPr id="532" name="Google Shape;532;p33"/>
          <p:cNvSpPr txBox="1"/>
          <p:nvPr/>
        </p:nvSpPr>
        <p:spPr>
          <a:xfrm>
            <a:off x="782637" y="1608137"/>
            <a:ext cx="8569325" cy="769937"/>
          </a:xfrm>
          <a:prstGeom prst="rect">
            <a:avLst/>
          </a:prstGeom>
          <a:noFill/>
          <a:ln>
            <a:noFill/>
          </a:ln>
        </p:spPr>
        <p:txBody>
          <a:bodyPr anchorCtr="0" anchor="t" bIns="45700" lIns="91425" spcFirstLastPara="1" rIns="91425" wrap="square" tIns="45700">
            <a:spAutoFit/>
          </a:bodyPr>
          <a:lstStyle/>
          <a:p>
            <a:pPr indent="-179387" lvl="0" marL="179387"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Arial"/>
                <a:ea typeface="Arial"/>
                <a:cs typeface="Arial"/>
                <a:sym typeface="Arial"/>
              </a:rPr>
              <a:t>Распределение степеней  вершин в случайном графе является пуассоновским: </a:t>
            </a:r>
            <a:endParaRPr/>
          </a:p>
        </p:txBody>
      </p:sp>
      <p:sp>
        <p:nvSpPr>
          <p:cNvPr id="533" name="Google Shape;533;p33"/>
          <p:cNvSpPr txBox="1"/>
          <p:nvPr/>
        </p:nvSpPr>
        <p:spPr>
          <a:xfrm>
            <a:off x="1628775" y="1108075"/>
            <a:ext cx="6875462" cy="4603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Характеристики случайных сетей (графов)</a:t>
            </a:r>
            <a:endParaRPr/>
          </a:p>
        </p:txBody>
      </p:sp>
      <p:sp>
        <p:nvSpPr>
          <p:cNvPr id="534" name="Google Shape;534;p33"/>
          <p:cNvSpPr txBox="1"/>
          <p:nvPr/>
        </p:nvSpPr>
        <p:spPr>
          <a:xfrm>
            <a:off x="4349750" y="3871912"/>
            <a:ext cx="5399087" cy="132397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1" lang="en-US" sz="2000" u="none">
                <a:solidFill>
                  <a:schemeClr val="dk1"/>
                </a:solidFill>
                <a:latin typeface="Arial"/>
                <a:ea typeface="Arial"/>
                <a:cs typeface="Arial"/>
                <a:sym typeface="Arial"/>
              </a:rPr>
              <a:t>p(k) – </a:t>
            </a:r>
            <a:r>
              <a:rPr b="0" i="0" lang="en-US" sz="2000" u="none">
                <a:solidFill>
                  <a:schemeClr val="dk1"/>
                </a:solidFill>
                <a:latin typeface="Arial"/>
                <a:ea typeface="Arial"/>
                <a:cs typeface="Arial"/>
                <a:sym typeface="Arial"/>
              </a:rPr>
              <a:t>вероятность  появления ребра  </a:t>
            </a:r>
            <a:r>
              <a:rPr b="1" i="1" lang="en-US" sz="2000" u="none">
                <a:solidFill>
                  <a:schemeClr val="dk1"/>
                </a:solidFill>
                <a:latin typeface="Arial"/>
                <a:ea typeface="Arial"/>
                <a:cs typeface="Arial"/>
                <a:sym typeface="Arial"/>
              </a:rPr>
              <a:t>k</a:t>
            </a:r>
            <a:endParaRPr b="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1" i="1" lang="en-US" sz="2000" u="none">
                <a:solidFill>
                  <a:schemeClr val="dk1"/>
                </a:solidFill>
                <a:latin typeface="Arial"/>
                <a:ea typeface="Arial"/>
                <a:cs typeface="Arial"/>
                <a:sym typeface="Arial"/>
              </a:rPr>
              <a:t>λ </a:t>
            </a:r>
            <a:r>
              <a:rPr b="0" i="0" lang="en-US" sz="1900" u="none">
                <a:solidFill>
                  <a:schemeClr val="dk1"/>
                </a:solidFill>
                <a:latin typeface="Arial"/>
                <a:ea typeface="Arial"/>
                <a:cs typeface="Arial"/>
                <a:sym typeface="Arial"/>
              </a:rPr>
              <a:t> </a:t>
            </a:r>
            <a:r>
              <a:rPr b="0" i="0" lang="en-US" sz="2000" u="none">
                <a:solidFill>
                  <a:schemeClr val="dk1"/>
                </a:solidFill>
                <a:latin typeface="Arial"/>
                <a:ea typeface="Arial"/>
                <a:cs typeface="Arial"/>
                <a:sym typeface="Arial"/>
              </a:rPr>
              <a:t>— математическое ожидание случайной величины (среднее количество событий за фиксированный промежуток времени) </a:t>
            </a:r>
            <a:endParaRPr/>
          </a:p>
        </p:txBody>
      </p:sp>
      <p:sp>
        <p:nvSpPr>
          <p:cNvPr descr="\lambda " id="535" name="Google Shape;535;p33"/>
          <p:cNvSpPr txBox="1"/>
          <p:nvPr/>
        </p:nvSpPr>
        <p:spPr>
          <a:xfrm>
            <a:off x="161925" y="-1524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36" name="Google Shape;536;p33"/>
          <p:cNvSpPr txBox="1"/>
          <p:nvPr/>
        </p:nvSpPr>
        <p:spPr>
          <a:xfrm>
            <a:off x="4479925" y="5365750"/>
            <a:ext cx="5137150" cy="708025"/>
          </a:xfrm>
          <a:prstGeom prst="rect">
            <a:avLst/>
          </a:prstGeom>
          <a:noFill/>
          <a:ln>
            <a:noFill/>
          </a:ln>
        </p:spPr>
        <p:txBody>
          <a:bodyPr anchorCtr="0" anchor="t" bIns="45700" lIns="91425" spcFirstLastPara="1" rIns="91425" wrap="square" tIns="45700">
            <a:spAutoFit/>
          </a:bodyPr>
          <a:lstStyle/>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Типичный случайный граф имеет низкий коэффициент кластеризации.</a:t>
            </a:r>
            <a:endParaRPr/>
          </a:p>
        </p:txBody>
      </p:sp>
      <p:pic>
        <p:nvPicPr>
          <p:cNvPr id="537" name="Google Shape;537;p33"/>
          <p:cNvPicPr preferRelativeResize="0"/>
          <p:nvPr/>
        </p:nvPicPr>
        <p:blipFill rotWithShape="1">
          <a:blip r:embed="rId3">
            <a:alphaModFix/>
          </a:blip>
          <a:srcRect b="0" l="0" r="0" t="0"/>
          <a:stretch/>
        </p:blipFill>
        <p:spPr>
          <a:xfrm>
            <a:off x="669925" y="2832100"/>
            <a:ext cx="3082925" cy="2309812"/>
          </a:xfrm>
          <a:prstGeom prst="rect">
            <a:avLst/>
          </a:prstGeom>
          <a:noFill/>
          <a:ln>
            <a:noFill/>
          </a:ln>
        </p:spPr>
      </p:pic>
      <p:sp>
        <p:nvSpPr>
          <p:cNvPr id="538" name="Google Shape;538;p33"/>
          <p:cNvSpPr txBox="1"/>
          <p:nvPr/>
        </p:nvSpPr>
        <p:spPr>
          <a:xfrm>
            <a:off x="787400" y="5456237"/>
            <a:ext cx="3275012" cy="706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Функция распределения Пуассона</a:t>
            </a:r>
            <a:endParaRPr/>
          </a:p>
        </p:txBody>
      </p:sp>
      <p:sp>
        <p:nvSpPr>
          <p:cNvPr id="539" name="Google Shape;539;p33"/>
          <p:cNvSpPr txBox="1"/>
          <p:nvPr/>
        </p:nvSpPr>
        <p:spPr>
          <a:xfrm>
            <a:off x="450850" y="2493962"/>
            <a:ext cx="619125"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1" i="1" lang="en-US" sz="1600" u="none">
                <a:solidFill>
                  <a:schemeClr val="dk1"/>
                </a:solidFill>
                <a:latin typeface="Arial"/>
                <a:ea typeface="Arial"/>
                <a:cs typeface="Arial"/>
                <a:sym typeface="Arial"/>
              </a:rPr>
              <a:t>p(k) </a:t>
            </a:r>
            <a:endParaRPr/>
          </a:p>
        </p:txBody>
      </p:sp>
      <p:sp>
        <p:nvSpPr>
          <p:cNvPr id="540" name="Google Shape;540;p33"/>
          <p:cNvSpPr txBox="1"/>
          <p:nvPr/>
        </p:nvSpPr>
        <p:spPr>
          <a:xfrm>
            <a:off x="3752850" y="4887912"/>
            <a:ext cx="282575" cy="3079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1" i="1" lang="en-US" sz="1400" u="none">
                <a:solidFill>
                  <a:schemeClr val="dk1"/>
                </a:solidFill>
                <a:latin typeface="Arial"/>
                <a:ea typeface="Arial"/>
                <a:cs typeface="Arial"/>
                <a:sym typeface="Arial"/>
              </a:rPr>
              <a:t>k</a:t>
            </a:r>
            <a:endParaRPr/>
          </a:p>
        </p:txBody>
      </p:sp>
      <p:pic>
        <p:nvPicPr>
          <p:cNvPr descr="6.2. Распределение Пуассона" id="541" name="Google Shape;541;p33"/>
          <p:cNvPicPr preferRelativeResize="0"/>
          <p:nvPr/>
        </p:nvPicPr>
        <p:blipFill rotWithShape="1">
          <a:blip r:embed="rId4">
            <a:alphaModFix/>
          </a:blip>
          <a:srcRect b="0" l="0" r="0" t="0"/>
          <a:stretch/>
        </p:blipFill>
        <p:spPr>
          <a:xfrm>
            <a:off x="5605462" y="2611437"/>
            <a:ext cx="2233612" cy="1066800"/>
          </a:xfrm>
          <a:prstGeom prst="rect">
            <a:avLst/>
          </a:prstGeom>
          <a:noFill/>
          <a:ln>
            <a:noFill/>
          </a:ln>
        </p:spPr>
      </p:pic>
      <p:sp>
        <p:nvSpPr>
          <p:cNvPr id="542" name="Google Shape;542;p33"/>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543" name="Google Shape;543;p33"/>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34"/>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50" name="Google Shape;550;p34"/>
          <p:cNvSpPr/>
          <p:nvPr/>
        </p:nvSpPr>
        <p:spPr>
          <a:xfrm>
            <a:off x="890587" y="395287"/>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51" name="Google Shape;551;p34"/>
          <p:cNvSpPr/>
          <p:nvPr/>
        </p:nvSpPr>
        <p:spPr>
          <a:xfrm>
            <a:off x="260350" y="1709737"/>
            <a:ext cx="9774237" cy="495458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52" name="Google Shape;552;p34"/>
          <p:cNvSpPr txBox="1"/>
          <p:nvPr>
            <p:ph type="title"/>
          </p:nvPr>
        </p:nvSpPr>
        <p:spPr>
          <a:xfrm>
            <a:off x="998537" y="554037"/>
            <a:ext cx="8243887" cy="985837"/>
          </a:xfrm>
          <a:prstGeom prst="rect">
            <a:avLst/>
          </a:prstGeom>
          <a:noFill/>
          <a:ln>
            <a:noFill/>
          </a:ln>
        </p:spPr>
        <p:txBody>
          <a:bodyPr anchorCtr="0" anchor="t" bIns="49700" lIns="99425" spcFirstLastPara="1" rIns="99425" wrap="square" tIns="49700">
            <a:noAutofit/>
          </a:bodyPr>
          <a:lstStyle/>
          <a:p>
            <a:pPr indent="0" lvl="0" marL="0" rtl="0" algn="ctr">
              <a:lnSpc>
                <a:spcPct val="100000"/>
              </a:lnSpc>
              <a:spcBef>
                <a:spcPts val="0"/>
              </a:spcBef>
              <a:spcAft>
                <a:spcPts val="0"/>
              </a:spcAft>
              <a:buClr>
                <a:schemeClr val="dk1"/>
              </a:buClr>
              <a:buSzPts val="3600"/>
              <a:buFont typeface="Calibri"/>
              <a:buNone/>
            </a:pPr>
            <a:r>
              <a:rPr b="1" i="0" lang="en-US" sz="3600" u="none">
                <a:solidFill>
                  <a:schemeClr val="dk1"/>
                </a:solidFill>
                <a:latin typeface="Calibri"/>
                <a:ea typeface="Calibri"/>
                <a:cs typeface="Calibri"/>
                <a:sym typeface="Calibri"/>
              </a:rPr>
              <a:t>Случайные vs безмасшатабные сети</a:t>
            </a:r>
            <a:endParaRPr/>
          </a:p>
        </p:txBody>
      </p:sp>
      <p:sp>
        <p:nvSpPr>
          <p:cNvPr descr="\lambda " id="553" name="Google Shape;553;p34"/>
          <p:cNvSpPr txBox="1"/>
          <p:nvPr/>
        </p:nvSpPr>
        <p:spPr>
          <a:xfrm>
            <a:off x="161925" y="-1524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pic>
        <p:nvPicPr>
          <p:cNvPr id="554" name="Google Shape;554;p34"/>
          <p:cNvPicPr preferRelativeResize="0"/>
          <p:nvPr/>
        </p:nvPicPr>
        <p:blipFill rotWithShape="1">
          <a:blip r:embed="rId3">
            <a:alphaModFix/>
          </a:blip>
          <a:srcRect b="0" l="0" r="0" t="0"/>
          <a:stretch/>
        </p:blipFill>
        <p:spPr>
          <a:xfrm>
            <a:off x="3932237" y="1682750"/>
            <a:ext cx="5943600" cy="4206875"/>
          </a:xfrm>
          <a:prstGeom prst="rect">
            <a:avLst/>
          </a:prstGeom>
          <a:noFill/>
          <a:ln>
            <a:noFill/>
          </a:ln>
        </p:spPr>
      </p:pic>
      <p:sp>
        <p:nvSpPr>
          <p:cNvPr id="555" name="Google Shape;555;p34"/>
          <p:cNvSpPr txBox="1"/>
          <p:nvPr/>
        </p:nvSpPr>
        <p:spPr>
          <a:xfrm>
            <a:off x="260350" y="1662112"/>
            <a:ext cx="3743325" cy="40925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 Сравнение распределения степеней вершин, выполненное для сетей различного типа, показало принципиальное отличие биологических сетей (а также многих небиологических, включая Интернет) от случайных графов: случайные графы имеют колоколообразное распределение Пуассона, а для биологических сетей распределения описываются степенной функцией.</a:t>
            </a:r>
            <a:endParaRPr/>
          </a:p>
        </p:txBody>
      </p:sp>
      <p:sp>
        <p:nvSpPr>
          <p:cNvPr id="556" name="Google Shape;556;p34"/>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557" name="Google Shape;557;p34"/>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5"/>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64" name="Google Shape;564;p35"/>
          <p:cNvSpPr/>
          <p:nvPr/>
        </p:nvSpPr>
        <p:spPr>
          <a:xfrm>
            <a:off x="890587" y="395287"/>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65" name="Google Shape;565;p35"/>
          <p:cNvSpPr/>
          <p:nvPr/>
        </p:nvSpPr>
        <p:spPr>
          <a:xfrm>
            <a:off x="458787" y="1717675"/>
            <a:ext cx="9431337" cy="506095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66" name="Google Shape;566;p35"/>
          <p:cNvSpPr txBox="1"/>
          <p:nvPr>
            <p:ph type="title"/>
          </p:nvPr>
        </p:nvSpPr>
        <p:spPr>
          <a:xfrm>
            <a:off x="998537" y="554037"/>
            <a:ext cx="8243887" cy="985837"/>
          </a:xfrm>
          <a:prstGeom prst="rect">
            <a:avLst/>
          </a:prstGeom>
          <a:noFill/>
          <a:ln>
            <a:noFill/>
          </a:ln>
        </p:spPr>
        <p:txBody>
          <a:bodyPr anchorCtr="0" anchor="t" bIns="49700" lIns="99425" spcFirstLastPara="1" rIns="99425" wrap="square" tIns="49700">
            <a:noAutofit/>
          </a:bodyPr>
          <a:lstStyle/>
          <a:p>
            <a:pPr indent="0" lvl="0" marL="0" rtl="0" algn="ctr">
              <a:lnSpc>
                <a:spcPct val="10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Безмасштабные сети</a:t>
            </a:r>
            <a:endParaRPr/>
          </a:p>
        </p:txBody>
      </p:sp>
      <p:sp>
        <p:nvSpPr>
          <p:cNvPr id="567" name="Google Shape;567;p35"/>
          <p:cNvSpPr txBox="1"/>
          <p:nvPr/>
        </p:nvSpPr>
        <p:spPr>
          <a:xfrm>
            <a:off x="577850" y="4579937"/>
            <a:ext cx="9456737" cy="224631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Распределение узлов по числу связей в виде степенного закона еще называется безмасштабным (scale free), а сами сети получили название </a:t>
            </a:r>
            <a:r>
              <a:rPr b="1" i="1" lang="en-US" sz="2000" u="none">
                <a:solidFill>
                  <a:schemeClr val="dk1"/>
                </a:solidFill>
                <a:latin typeface="Arial"/>
                <a:ea typeface="Arial"/>
                <a:cs typeface="Arial"/>
                <a:sym typeface="Arial"/>
              </a:rPr>
              <a:t>безмасштабных</a:t>
            </a:r>
            <a:r>
              <a:rPr b="0" i="0" lang="en-US" sz="2000" u="none">
                <a:solidFill>
                  <a:schemeClr val="dk1"/>
                </a:solidFill>
                <a:latin typeface="Arial"/>
                <a:ea typeface="Arial"/>
                <a:cs typeface="Arial"/>
                <a:sym typeface="Arial"/>
              </a:rPr>
              <a:t> сетей (scale free networks), что означает </a:t>
            </a:r>
            <a:r>
              <a:rPr b="1" i="1" lang="en-US" sz="2000" u="none">
                <a:solidFill>
                  <a:schemeClr val="dk1"/>
                </a:solidFill>
                <a:latin typeface="Arial"/>
                <a:ea typeface="Arial"/>
                <a:cs typeface="Arial"/>
                <a:sym typeface="Arial"/>
              </a:rPr>
              <a:t>отсутствие узла с типичным числом связей в такой сети</a:t>
            </a:r>
            <a:r>
              <a:rPr b="0" i="0" lang="en-US" sz="2000" u="none">
                <a:solidFill>
                  <a:schemeClr val="dk1"/>
                </a:solidFill>
                <a:latin typeface="Arial"/>
                <a:ea typeface="Arial"/>
                <a:cs typeface="Arial"/>
                <a:sym typeface="Arial"/>
              </a:rPr>
              <a:t>.</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Распределение узлов по числу связей </a:t>
            </a:r>
            <a:r>
              <a:rPr b="0" i="1" lang="en-US" sz="2000" u="none">
                <a:solidFill>
                  <a:schemeClr val="dk1"/>
                </a:solidFill>
                <a:latin typeface="Arial"/>
                <a:ea typeface="Arial"/>
                <a:cs typeface="Arial"/>
                <a:sym typeface="Arial"/>
              </a:rPr>
              <a:t>P</a:t>
            </a:r>
            <a:r>
              <a:rPr b="0" i="0" lang="en-US" sz="2000" u="none">
                <a:solidFill>
                  <a:schemeClr val="dk1"/>
                </a:solidFill>
                <a:latin typeface="Arial"/>
                <a:ea typeface="Arial"/>
                <a:cs typeface="Arial"/>
                <a:sym typeface="Arial"/>
              </a:rPr>
              <a:t>(</a:t>
            </a:r>
            <a:r>
              <a:rPr b="0" i="1" lang="en-US" sz="2000" u="none">
                <a:solidFill>
                  <a:schemeClr val="dk1"/>
                </a:solidFill>
                <a:latin typeface="Arial"/>
                <a:ea typeface="Arial"/>
                <a:cs typeface="Arial"/>
                <a:sym typeface="Arial"/>
              </a:rPr>
              <a:t>q</a:t>
            </a:r>
            <a:r>
              <a:rPr b="0" i="0" lang="en-US" sz="2000" u="none">
                <a:solidFill>
                  <a:schemeClr val="dk1"/>
                </a:solidFill>
                <a:latin typeface="Arial"/>
                <a:ea typeface="Arial"/>
                <a:cs typeface="Arial"/>
                <a:sym typeface="Arial"/>
              </a:rPr>
              <a:t>) есть вероятность того, что случайно выбранный узел в случайной сети имеет степень </a:t>
            </a:r>
            <a:r>
              <a:rPr b="0" i="1" lang="en-US" sz="2000" u="none">
                <a:solidFill>
                  <a:schemeClr val="dk1"/>
                </a:solidFill>
                <a:latin typeface="Arial"/>
                <a:ea typeface="Arial"/>
                <a:cs typeface="Arial"/>
                <a:sym typeface="Arial"/>
              </a:rPr>
              <a:t>q</a:t>
            </a:r>
            <a:r>
              <a:rPr b="0" i="0" lang="en-US" sz="2000" u="none">
                <a:solidFill>
                  <a:schemeClr val="dk1"/>
                </a:solidFill>
                <a:latin typeface="Arial"/>
                <a:ea typeface="Arial"/>
                <a:cs typeface="Arial"/>
                <a:sym typeface="Arial"/>
              </a:rPr>
              <a:t>:</a:t>
            </a:r>
            <a:br>
              <a:rPr b="0" i="0" lang="en-US" sz="2000" u="none">
                <a:solidFill>
                  <a:schemeClr val="dk1"/>
                </a:solidFill>
                <a:latin typeface="Arial"/>
                <a:ea typeface="Arial"/>
                <a:cs typeface="Arial"/>
                <a:sym typeface="Arial"/>
              </a:rPr>
            </a:br>
            <a:r>
              <a:rPr b="0" i="0" lang="en-US" sz="2000" u="none">
                <a:solidFill>
                  <a:schemeClr val="dk1"/>
                </a:solidFill>
                <a:latin typeface="Arial"/>
                <a:ea typeface="Arial"/>
                <a:cs typeface="Arial"/>
                <a:sym typeface="Arial"/>
              </a:rPr>
              <a:t>P(q)=N(q)/N</a:t>
            </a:r>
            <a:endParaRPr/>
          </a:p>
        </p:txBody>
      </p:sp>
      <p:sp>
        <p:nvSpPr>
          <p:cNvPr id="568" name="Google Shape;568;p35"/>
          <p:cNvSpPr txBox="1"/>
          <p:nvPr/>
        </p:nvSpPr>
        <p:spPr>
          <a:xfrm>
            <a:off x="2547937" y="1128712"/>
            <a:ext cx="5145087" cy="4603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Распределение</a:t>
            </a:r>
            <a:endParaRPr/>
          </a:p>
        </p:txBody>
      </p:sp>
      <p:pic>
        <p:nvPicPr>
          <p:cNvPr id="569" name="Google Shape;569;p35"/>
          <p:cNvPicPr preferRelativeResize="0"/>
          <p:nvPr/>
        </p:nvPicPr>
        <p:blipFill rotWithShape="1">
          <a:blip r:embed="rId3">
            <a:alphaModFix/>
          </a:blip>
          <a:srcRect b="0" l="0" r="0" t="0"/>
          <a:stretch/>
        </p:blipFill>
        <p:spPr>
          <a:xfrm>
            <a:off x="1398587" y="1862137"/>
            <a:ext cx="6697662" cy="2643187"/>
          </a:xfrm>
          <a:prstGeom prst="rect">
            <a:avLst/>
          </a:prstGeom>
          <a:noFill/>
          <a:ln>
            <a:noFill/>
          </a:ln>
        </p:spPr>
      </p:pic>
      <p:cxnSp>
        <p:nvCxnSpPr>
          <p:cNvPr id="570" name="Google Shape;570;p35"/>
          <p:cNvCxnSpPr/>
          <p:nvPr/>
        </p:nvCxnSpPr>
        <p:spPr>
          <a:xfrm flipH="1">
            <a:off x="5643562" y="3149600"/>
            <a:ext cx="419100" cy="503237"/>
          </a:xfrm>
          <a:prstGeom prst="straightConnector1">
            <a:avLst/>
          </a:prstGeom>
          <a:noFill/>
          <a:ln cap="flat" cmpd="sng" w="9525">
            <a:solidFill>
              <a:srgbClr val="FF5050"/>
            </a:solidFill>
            <a:prstDash val="solid"/>
            <a:miter lim="800000"/>
            <a:headEnd len="med" w="med" type="none"/>
            <a:tailEnd len="med" w="med" type="triangle"/>
          </a:ln>
        </p:spPr>
      </p:cxnSp>
      <p:sp>
        <p:nvSpPr>
          <p:cNvPr id="571" name="Google Shape;571;p35"/>
          <p:cNvSpPr/>
          <p:nvPr/>
        </p:nvSpPr>
        <p:spPr>
          <a:xfrm>
            <a:off x="6623050" y="2644775"/>
            <a:ext cx="2260600" cy="369887"/>
          </a:xfrm>
          <a:custGeom>
            <a:rect b="b" l="l" r="r" t="t"/>
            <a:pathLst>
              <a:path extrusionOk="0" h="120000" w="120000">
                <a:moveTo>
                  <a:pt x="0" y="0"/>
                </a:moveTo>
                <a:lnTo>
                  <a:pt x="120000" y="0"/>
                </a:lnTo>
                <a:lnTo>
                  <a:pt x="120000" y="120000"/>
                </a:lnTo>
                <a:lnTo>
                  <a:pt x="0" y="120000"/>
                </a:lnTo>
                <a:close/>
              </a:path>
              <a:path extrusionOk="0" fill="none" h="120000" w="120000">
                <a:moveTo>
                  <a:pt x="58818" y="0"/>
                </a:moveTo>
                <a:close/>
                <a:lnTo>
                  <a:pt x="58818" y="120000"/>
                </a:lnTo>
              </a:path>
              <a:path extrusionOk="0" fill="none" h="120000" w="120000">
                <a:moveTo>
                  <a:pt x="58818" y="-9780"/>
                </a:moveTo>
                <a:lnTo>
                  <a:pt x="-46000" y="135000"/>
                </a:ln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Узлы, со степенью 3</a:t>
            </a:r>
            <a:endParaRPr/>
          </a:p>
        </p:txBody>
      </p:sp>
      <p:sp>
        <p:nvSpPr>
          <p:cNvPr id="572" name="Google Shape;572;p35"/>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573" name="Google Shape;573;p35"/>
          <p:cNvSpPr txBox="1"/>
          <p:nvPr/>
        </p:nvSpPr>
        <p:spPr>
          <a:xfrm>
            <a:off x="8883650" y="6572250"/>
            <a:ext cx="879475" cy="41275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36"/>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80" name="Google Shape;580;p36"/>
          <p:cNvSpPr/>
          <p:nvPr/>
        </p:nvSpPr>
        <p:spPr>
          <a:xfrm>
            <a:off x="890587" y="395287"/>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81" name="Google Shape;581;p36"/>
          <p:cNvSpPr/>
          <p:nvPr/>
        </p:nvSpPr>
        <p:spPr>
          <a:xfrm>
            <a:off x="404812" y="1709737"/>
            <a:ext cx="9629775" cy="49990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82" name="Google Shape;582;p36"/>
          <p:cNvSpPr txBox="1"/>
          <p:nvPr>
            <p:ph type="title"/>
          </p:nvPr>
        </p:nvSpPr>
        <p:spPr>
          <a:xfrm>
            <a:off x="998537" y="554037"/>
            <a:ext cx="8243887" cy="985837"/>
          </a:xfrm>
          <a:prstGeom prst="rect">
            <a:avLst/>
          </a:prstGeom>
          <a:noFill/>
          <a:ln>
            <a:noFill/>
          </a:ln>
        </p:spPr>
        <p:txBody>
          <a:bodyPr anchorCtr="0" anchor="t" bIns="49700" lIns="99425" spcFirstLastPara="1" rIns="99425" wrap="square" tIns="49700">
            <a:normAutofit/>
          </a:bodyPr>
          <a:lstStyle/>
          <a:p>
            <a:pPr indent="0" lvl="0" marL="0" rtl="0" algn="ctr">
              <a:lnSpc>
                <a:spcPct val="100000"/>
              </a:lnSpc>
              <a:spcBef>
                <a:spcPts val="0"/>
              </a:spcBef>
              <a:spcAft>
                <a:spcPts val="0"/>
              </a:spcAft>
              <a:buClr>
                <a:schemeClr val="dk1"/>
              </a:buClr>
              <a:buSzPts val="3600"/>
              <a:buFont typeface="Calibri"/>
              <a:buNone/>
            </a:pPr>
            <a:r>
              <a:rPr b="1" i="0" lang="en-US" sz="3600" u="none">
                <a:solidFill>
                  <a:schemeClr val="dk1"/>
                </a:solidFill>
                <a:latin typeface="Calibri"/>
                <a:ea typeface="Calibri"/>
                <a:cs typeface="Calibri"/>
                <a:sym typeface="Calibri"/>
              </a:rPr>
              <a:t>Безмасштабные сети</a:t>
            </a:r>
            <a:br>
              <a:rPr b="1" i="0" lang="en-US" sz="3600" u="none">
                <a:solidFill>
                  <a:schemeClr val="dk1"/>
                </a:solidFill>
                <a:latin typeface="Calibri"/>
                <a:ea typeface="Calibri"/>
                <a:cs typeface="Calibri"/>
                <a:sym typeface="Calibri"/>
              </a:rPr>
            </a:br>
            <a:r>
              <a:rPr b="1" i="0" lang="en-US" sz="2500" u="none">
                <a:solidFill>
                  <a:schemeClr val="dk1"/>
                </a:solidFill>
                <a:latin typeface="Calibri"/>
                <a:ea typeface="Calibri"/>
                <a:cs typeface="Calibri"/>
                <a:sym typeface="Calibri"/>
              </a:rPr>
              <a:t>пример</a:t>
            </a:r>
            <a:endParaRPr/>
          </a:p>
        </p:txBody>
      </p:sp>
      <p:sp>
        <p:nvSpPr>
          <p:cNvPr id="583" name="Google Shape;583;p36"/>
          <p:cNvSpPr txBox="1"/>
          <p:nvPr/>
        </p:nvSpPr>
        <p:spPr>
          <a:xfrm>
            <a:off x="323850" y="4581525"/>
            <a:ext cx="9791700" cy="224631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Очень малое количество из наиболее активных пользователей выполняет наибольшее количество работы, так что уровень активности охватывает пять порядков (рис. а, b). Например, анализируя активность написания страниц для Википедии определили, что 5% пользователей вносят вклад в 80% редактируемых статей. Этот удивительный результат схож с правилом 80 – 20 постулированным Парето для описания неравномерного распределения богатства. </a:t>
            </a:r>
            <a:endParaRPr/>
          </a:p>
        </p:txBody>
      </p:sp>
      <p:pic>
        <p:nvPicPr>
          <p:cNvPr id="584" name="Google Shape;584;p36"/>
          <p:cNvPicPr preferRelativeResize="0"/>
          <p:nvPr/>
        </p:nvPicPr>
        <p:blipFill rotWithShape="1">
          <a:blip r:embed="rId3">
            <a:alphaModFix/>
          </a:blip>
          <a:srcRect b="0" l="0" r="0" t="0"/>
          <a:stretch/>
        </p:blipFill>
        <p:spPr>
          <a:xfrm>
            <a:off x="601662" y="2314575"/>
            <a:ext cx="5473700" cy="2263775"/>
          </a:xfrm>
          <a:prstGeom prst="rect">
            <a:avLst/>
          </a:prstGeom>
          <a:noFill/>
          <a:ln>
            <a:noFill/>
          </a:ln>
        </p:spPr>
      </p:pic>
      <p:sp>
        <p:nvSpPr>
          <p:cNvPr id="585" name="Google Shape;585;p36"/>
          <p:cNvSpPr txBox="1"/>
          <p:nvPr/>
        </p:nvSpPr>
        <p:spPr>
          <a:xfrm>
            <a:off x="550862" y="1631950"/>
            <a:ext cx="9029700" cy="4603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Характеристики сложных сетей (графов). Распределение</a:t>
            </a:r>
            <a:endParaRPr/>
          </a:p>
        </p:txBody>
      </p:sp>
      <p:sp>
        <p:nvSpPr>
          <p:cNvPr id="586" name="Google Shape;586;p36"/>
          <p:cNvSpPr txBox="1"/>
          <p:nvPr/>
        </p:nvSpPr>
        <p:spPr>
          <a:xfrm>
            <a:off x="6075362" y="2314575"/>
            <a:ext cx="3671887" cy="2308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Степень распределения активности для Википедии на испанском языке γА = 1.752 ± 0.005 (рис. а), в то время как степень распределения активности голосования за новости на news2.ru γА = 1.88 ± 0.04 (рис.b)</a:t>
            </a:r>
            <a:endParaRPr/>
          </a:p>
        </p:txBody>
      </p:sp>
      <p:sp>
        <p:nvSpPr>
          <p:cNvPr id="587" name="Google Shape;587;p36"/>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588" name="Google Shape;588;p36"/>
          <p:cNvSpPr txBox="1"/>
          <p:nvPr/>
        </p:nvSpPr>
        <p:spPr>
          <a:xfrm>
            <a:off x="9026525" y="6605587"/>
            <a:ext cx="73660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37"/>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95" name="Google Shape;595;p37"/>
          <p:cNvSpPr/>
          <p:nvPr/>
        </p:nvSpPr>
        <p:spPr>
          <a:xfrm>
            <a:off x="890587" y="395287"/>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96" name="Google Shape;596;p37"/>
          <p:cNvSpPr/>
          <p:nvPr/>
        </p:nvSpPr>
        <p:spPr>
          <a:xfrm>
            <a:off x="404812" y="1709737"/>
            <a:ext cx="9629775" cy="49990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97" name="Google Shape;597;p37"/>
          <p:cNvSpPr txBox="1"/>
          <p:nvPr>
            <p:ph type="title"/>
          </p:nvPr>
        </p:nvSpPr>
        <p:spPr>
          <a:xfrm>
            <a:off x="998537" y="554037"/>
            <a:ext cx="8243887" cy="985837"/>
          </a:xfrm>
          <a:prstGeom prst="rect">
            <a:avLst/>
          </a:prstGeom>
          <a:noFill/>
          <a:ln>
            <a:noFill/>
          </a:ln>
        </p:spPr>
        <p:txBody>
          <a:bodyPr anchorCtr="0" anchor="t" bIns="49700" lIns="99425" spcFirstLastPara="1" rIns="99425" wrap="square" tIns="49700">
            <a:noAutofit/>
          </a:bodyPr>
          <a:lstStyle/>
          <a:p>
            <a:pPr indent="0" lvl="0" marL="0" rtl="0" algn="ctr">
              <a:lnSpc>
                <a:spcPct val="10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Регулярные сети</a:t>
            </a:r>
            <a:endParaRPr/>
          </a:p>
        </p:txBody>
      </p:sp>
      <p:sp>
        <p:nvSpPr>
          <p:cNvPr id="598" name="Google Shape;598;p37"/>
          <p:cNvSpPr txBox="1"/>
          <p:nvPr/>
        </p:nvSpPr>
        <p:spPr>
          <a:xfrm>
            <a:off x="763587" y="1763712"/>
            <a:ext cx="8478837" cy="83026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a:solidFill>
                  <a:schemeClr val="dk1"/>
                </a:solidFill>
                <a:latin typeface="Arial"/>
                <a:ea typeface="Arial"/>
                <a:cs typeface="Arial"/>
                <a:sym typeface="Arial"/>
              </a:rPr>
              <a:t>Регулярные сети </a:t>
            </a:r>
            <a:r>
              <a:rPr b="0" i="0" lang="en-US" sz="2400" u="none">
                <a:solidFill>
                  <a:schemeClr val="dk1"/>
                </a:solidFill>
                <a:latin typeface="Arial"/>
                <a:ea typeface="Arial"/>
                <a:cs typeface="Arial"/>
                <a:sym typeface="Arial"/>
              </a:rPr>
              <a:t>– сети, которые в любом своем месте устроены одинаково. Пример – решетки.</a:t>
            </a:r>
            <a:endParaRPr/>
          </a:p>
        </p:txBody>
      </p:sp>
      <p:pic>
        <p:nvPicPr>
          <p:cNvPr id="599" name="Google Shape;599;p37"/>
          <p:cNvPicPr preferRelativeResize="0"/>
          <p:nvPr/>
        </p:nvPicPr>
        <p:blipFill rotWithShape="1">
          <a:blip r:embed="rId3">
            <a:alphaModFix/>
          </a:blip>
          <a:srcRect b="0" l="0" r="0" t="0"/>
          <a:stretch/>
        </p:blipFill>
        <p:spPr>
          <a:xfrm>
            <a:off x="2151062" y="2741612"/>
            <a:ext cx="5705475" cy="2590800"/>
          </a:xfrm>
          <a:prstGeom prst="rect">
            <a:avLst/>
          </a:prstGeom>
          <a:noFill/>
          <a:ln>
            <a:noFill/>
          </a:ln>
        </p:spPr>
      </p:pic>
      <p:sp>
        <p:nvSpPr>
          <p:cNvPr id="600" name="Google Shape;600;p37"/>
          <p:cNvSpPr txBox="1"/>
          <p:nvPr/>
        </p:nvSpPr>
        <p:spPr>
          <a:xfrm>
            <a:off x="571500" y="5419725"/>
            <a:ext cx="9134475" cy="120173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В регулярных сетях </a:t>
            </a:r>
            <a:r>
              <a:rPr b="0" i="1" lang="en-US" sz="2400" u="none">
                <a:solidFill>
                  <a:schemeClr val="dk1"/>
                </a:solidFill>
                <a:latin typeface="Arial"/>
                <a:ea typeface="Arial"/>
                <a:cs typeface="Arial"/>
                <a:sym typeface="Arial"/>
              </a:rPr>
              <a:t>L </a:t>
            </a:r>
            <a:r>
              <a:rPr b="0" i="0" lang="en-US" sz="2400" u="none">
                <a:solidFill>
                  <a:schemeClr val="dk1"/>
                </a:solidFill>
                <a:latin typeface="Arial"/>
                <a:ea typeface="Arial"/>
                <a:cs typeface="Arial"/>
                <a:sym typeface="Arial"/>
              </a:rPr>
              <a:t>(средняя длина пути) линейно зависит от </a:t>
            </a:r>
            <a:r>
              <a:rPr b="0" i="1" lang="en-US" sz="2400" u="none">
                <a:solidFill>
                  <a:schemeClr val="dk1"/>
                </a:solidFill>
                <a:latin typeface="Arial"/>
                <a:ea typeface="Arial"/>
                <a:cs typeface="Arial"/>
                <a:sym typeface="Arial"/>
              </a:rPr>
              <a:t>n </a:t>
            </a:r>
            <a:r>
              <a:rPr b="0" i="0" lang="en-US" sz="2400" u="none">
                <a:solidFill>
                  <a:schemeClr val="dk1"/>
                </a:solidFill>
                <a:latin typeface="Arial"/>
                <a:ea typeface="Arial"/>
                <a:cs typeface="Arial"/>
                <a:sym typeface="Arial"/>
              </a:rPr>
              <a:t>(числа вершин), т.е. большему </a:t>
            </a:r>
            <a:r>
              <a:rPr b="0" i="1" lang="en-US" sz="2400" u="none">
                <a:solidFill>
                  <a:schemeClr val="dk1"/>
                </a:solidFill>
                <a:latin typeface="Arial"/>
                <a:ea typeface="Arial"/>
                <a:cs typeface="Arial"/>
                <a:sym typeface="Arial"/>
              </a:rPr>
              <a:t>n с</a:t>
            </a:r>
            <a:r>
              <a:rPr b="0" i="0" lang="en-US" sz="2400" u="none">
                <a:solidFill>
                  <a:schemeClr val="dk1"/>
                </a:solidFill>
                <a:latin typeface="Arial"/>
                <a:ea typeface="Arial"/>
                <a:cs typeface="Arial"/>
                <a:sym typeface="Arial"/>
              </a:rPr>
              <a:t>оответствует большее </a:t>
            </a:r>
            <a:r>
              <a:rPr b="0" i="1" lang="en-US" sz="2400" u="none">
                <a:solidFill>
                  <a:schemeClr val="dk1"/>
                </a:solidFill>
                <a:latin typeface="Arial"/>
                <a:ea typeface="Arial"/>
                <a:cs typeface="Arial"/>
                <a:sym typeface="Arial"/>
              </a:rPr>
              <a:t>L</a:t>
            </a:r>
            <a:r>
              <a:rPr b="0" i="0" lang="en-US" sz="2400" u="none">
                <a:solidFill>
                  <a:schemeClr val="dk1"/>
                </a:solidFill>
                <a:latin typeface="Arial"/>
                <a:ea typeface="Arial"/>
                <a:cs typeface="Arial"/>
                <a:sym typeface="Arial"/>
              </a:rPr>
              <a:t>.</a:t>
            </a:r>
            <a:endParaRPr/>
          </a:p>
        </p:txBody>
      </p:sp>
      <p:sp>
        <p:nvSpPr>
          <p:cNvPr id="601" name="Google Shape;601;p37"/>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602" name="Google Shape;602;p37"/>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38"/>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09" name="Google Shape;609;p38"/>
          <p:cNvSpPr/>
          <p:nvPr/>
        </p:nvSpPr>
        <p:spPr>
          <a:xfrm>
            <a:off x="890587" y="395287"/>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10" name="Google Shape;610;p38"/>
          <p:cNvSpPr/>
          <p:nvPr/>
        </p:nvSpPr>
        <p:spPr>
          <a:xfrm>
            <a:off x="404812" y="1709737"/>
            <a:ext cx="9629775" cy="49990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11" name="Google Shape;611;p38"/>
          <p:cNvSpPr txBox="1"/>
          <p:nvPr>
            <p:ph type="title"/>
          </p:nvPr>
        </p:nvSpPr>
        <p:spPr>
          <a:xfrm>
            <a:off x="998537" y="554037"/>
            <a:ext cx="8243887" cy="985837"/>
          </a:xfrm>
          <a:prstGeom prst="rect">
            <a:avLst/>
          </a:prstGeom>
          <a:noFill/>
          <a:ln>
            <a:noFill/>
          </a:ln>
        </p:spPr>
        <p:txBody>
          <a:bodyPr anchorCtr="0" anchor="t" bIns="49700" lIns="99425" spcFirstLastPara="1" rIns="99425" wrap="square" tIns="49700">
            <a:noAutofit/>
          </a:bodyPr>
          <a:lstStyle/>
          <a:p>
            <a:pPr indent="0" lvl="0" marL="0" rtl="0" algn="ctr">
              <a:lnSpc>
                <a:spcPct val="10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Сети тесного мира  </a:t>
            </a:r>
            <a:endParaRPr/>
          </a:p>
        </p:txBody>
      </p:sp>
      <p:sp>
        <p:nvSpPr>
          <p:cNvPr id="612" name="Google Shape;612;p38"/>
          <p:cNvSpPr txBox="1"/>
          <p:nvPr/>
        </p:nvSpPr>
        <p:spPr>
          <a:xfrm>
            <a:off x="762000" y="1403350"/>
            <a:ext cx="4881562" cy="46037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a:solidFill>
                  <a:schemeClr val="dk1"/>
                </a:solidFill>
                <a:latin typeface="Arial"/>
                <a:ea typeface="Arial"/>
                <a:cs typeface="Arial"/>
                <a:sym typeface="Arial"/>
              </a:rPr>
              <a:t>Сети тесного мира  </a:t>
            </a:r>
            <a:endParaRPr/>
          </a:p>
        </p:txBody>
      </p:sp>
      <p:sp>
        <p:nvSpPr>
          <p:cNvPr id="613" name="Google Shape;613;p38"/>
          <p:cNvSpPr txBox="1"/>
          <p:nvPr/>
        </p:nvSpPr>
        <p:spPr>
          <a:xfrm>
            <a:off x="571500" y="4681537"/>
            <a:ext cx="9296400" cy="22479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В сетях тесного мира </a:t>
            </a:r>
            <a:r>
              <a:rPr b="0" i="1" lang="en-US" sz="2000" u="none">
                <a:solidFill>
                  <a:schemeClr val="dk1"/>
                </a:solidFill>
                <a:latin typeface="Arial"/>
                <a:ea typeface="Arial"/>
                <a:cs typeface="Arial"/>
                <a:sym typeface="Arial"/>
              </a:rPr>
              <a:t>L </a:t>
            </a:r>
            <a:r>
              <a:rPr b="0" i="0" lang="en-US" sz="2000" u="none">
                <a:solidFill>
                  <a:schemeClr val="dk1"/>
                </a:solidFill>
                <a:latin typeface="Arial"/>
                <a:ea typeface="Arial"/>
                <a:cs typeface="Arial"/>
                <a:sym typeface="Arial"/>
              </a:rPr>
              <a:t>(средняя длина пути) слабо зависит от </a:t>
            </a:r>
            <a:r>
              <a:rPr b="0" i="1" lang="en-US" sz="2000" u="none">
                <a:solidFill>
                  <a:schemeClr val="dk1"/>
                </a:solidFill>
                <a:latin typeface="Arial"/>
                <a:ea typeface="Arial"/>
                <a:cs typeface="Arial"/>
                <a:sym typeface="Arial"/>
              </a:rPr>
              <a:t>n </a:t>
            </a:r>
            <a:r>
              <a:rPr b="0" i="0" lang="en-US" sz="2000" u="none">
                <a:solidFill>
                  <a:schemeClr val="dk1"/>
                </a:solidFill>
                <a:latin typeface="Arial"/>
                <a:ea typeface="Arial"/>
                <a:cs typeface="Arial"/>
                <a:sym typeface="Arial"/>
              </a:rPr>
              <a:t>(числа вершин). </a:t>
            </a:r>
            <a:r>
              <a:rPr b="0" i="1" lang="en-US" sz="2000" u="none">
                <a:solidFill>
                  <a:schemeClr val="dk1"/>
                </a:solidFill>
                <a:latin typeface="Arial"/>
                <a:ea typeface="Arial"/>
                <a:cs typeface="Arial"/>
                <a:sym typeface="Arial"/>
              </a:rPr>
              <a:t>L мал</a:t>
            </a:r>
            <a:r>
              <a:rPr b="1" i="1" lang="en-US" sz="2000" u="none">
                <a:solidFill>
                  <a:schemeClr val="dk1"/>
                </a:solidFill>
                <a:latin typeface="Arial"/>
                <a:ea typeface="Arial"/>
                <a:cs typeface="Arial"/>
                <a:sym typeface="Arial"/>
              </a:rPr>
              <a:t>о</a:t>
            </a:r>
            <a:r>
              <a:rPr b="0" i="1" lang="en-US" sz="2000" u="none">
                <a:solidFill>
                  <a:schemeClr val="dk1"/>
                </a:solidFill>
                <a:latin typeface="Arial"/>
                <a:ea typeface="Arial"/>
                <a:cs typeface="Arial"/>
                <a:sym typeface="Arial"/>
              </a:rPr>
              <a:t> </a:t>
            </a:r>
            <a:r>
              <a:rPr b="0" i="0" lang="en-US" sz="2000" u="none">
                <a:solidFill>
                  <a:schemeClr val="dk1"/>
                </a:solidFill>
                <a:latin typeface="Arial"/>
                <a:ea typeface="Arial"/>
                <a:cs typeface="Arial"/>
                <a:sym typeface="Arial"/>
              </a:rPr>
              <a:t>даже при большом </a:t>
            </a:r>
            <a:r>
              <a:rPr b="0" i="1" lang="en-US" sz="2000" u="none">
                <a:solidFill>
                  <a:schemeClr val="dk1"/>
                </a:solidFill>
                <a:latin typeface="Arial"/>
                <a:ea typeface="Arial"/>
                <a:cs typeface="Arial"/>
                <a:sym typeface="Arial"/>
              </a:rPr>
              <a:t>n</a:t>
            </a:r>
            <a:r>
              <a:rPr b="0" i="0" lang="en-US" sz="2000" u="none">
                <a:solidFill>
                  <a:schemeClr val="dk1"/>
                </a:solidFill>
                <a:latin typeface="Arial"/>
                <a:ea typeface="Arial"/>
                <a:cs typeface="Arial"/>
                <a:sym typeface="Arial"/>
              </a:rPr>
              <a:t>.</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Полный граф – тоже сеть тесного мира, однако у него степени вершин линейно зависят от </a:t>
            </a:r>
            <a:r>
              <a:rPr b="0" i="1" lang="en-US" sz="2000" u="none">
                <a:solidFill>
                  <a:schemeClr val="dk1"/>
                </a:solidFill>
                <a:latin typeface="Arial"/>
                <a:ea typeface="Arial"/>
                <a:cs typeface="Arial"/>
                <a:sym typeface="Arial"/>
              </a:rPr>
              <a:t>n</a:t>
            </a:r>
            <a:r>
              <a:rPr b="0" i="0" lang="en-US" sz="2000" u="none">
                <a:solidFill>
                  <a:schemeClr val="dk1"/>
                </a:solidFill>
                <a:latin typeface="Arial"/>
                <a:ea typeface="Arial"/>
                <a:cs typeface="Arial"/>
                <a:sym typeface="Arial"/>
              </a:rPr>
              <a:t>.</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Важно, что существуют сети тесного мира, где </a:t>
            </a:r>
            <a:r>
              <a:rPr b="0" i="1" lang="en-US" sz="2000" u="none">
                <a:solidFill>
                  <a:schemeClr val="dk1"/>
                </a:solidFill>
                <a:latin typeface="Arial"/>
                <a:ea typeface="Arial"/>
                <a:cs typeface="Arial"/>
                <a:sym typeface="Arial"/>
              </a:rPr>
              <a:t>k </a:t>
            </a:r>
            <a:r>
              <a:rPr b="0" i="0" lang="en-US" sz="2000" u="none">
                <a:solidFill>
                  <a:schemeClr val="dk1"/>
                </a:solidFill>
                <a:latin typeface="Arial"/>
                <a:ea typeface="Arial"/>
                <a:cs typeface="Arial"/>
                <a:sym typeface="Arial"/>
              </a:rPr>
              <a:t>(средняя степень вершин) не растет с ростом </a:t>
            </a:r>
            <a:r>
              <a:rPr b="0" i="1" lang="en-US" sz="2000" u="none">
                <a:solidFill>
                  <a:schemeClr val="dk1"/>
                </a:solidFill>
                <a:latin typeface="Arial"/>
                <a:ea typeface="Arial"/>
                <a:cs typeface="Arial"/>
                <a:sym typeface="Arial"/>
              </a:rPr>
              <a:t>n</a:t>
            </a:r>
            <a:r>
              <a:rPr b="0" i="0" lang="en-US" sz="2000" u="none">
                <a:solidFill>
                  <a:schemeClr val="dk1"/>
                </a:solidFill>
                <a:latin typeface="Arial"/>
                <a:ea typeface="Arial"/>
                <a:cs typeface="Arial"/>
                <a:sym typeface="Arial"/>
              </a:rPr>
              <a:t>, а коэффициент кластеризации </a:t>
            </a:r>
            <a:r>
              <a:rPr b="0" i="1" lang="en-US" sz="2000" u="none">
                <a:solidFill>
                  <a:schemeClr val="dk1"/>
                </a:solidFill>
                <a:latin typeface="Arial"/>
                <a:ea typeface="Arial"/>
                <a:cs typeface="Arial"/>
                <a:sym typeface="Arial"/>
              </a:rPr>
              <a:t>С </a:t>
            </a:r>
            <a:r>
              <a:rPr b="0" i="0" lang="en-US" sz="2000" u="none">
                <a:solidFill>
                  <a:schemeClr val="dk1"/>
                </a:solidFill>
                <a:latin typeface="Arial"/>
                <a:ea typeface="Arial"/>
                <a:cs typeface="Arial"/>
                <a:sym typeface="Arial"/>
              </a:rPr>
              <a:t>остается высоким.</a:t>
            </a:r>
            <a:endParaRPr/>
          </a:p>
        </p:txBody>
      </p:sp>
      <p:pic>
        <p:nvPicPr>
          <p:cNvPr id="614" name="Google Shape;614;p38"/>
          <p:cNvPicPr preferRelativeResize="0"/>
          <p:nvPr/>
        </p:nvPicPr>
        <p:blipFill rotWithShape="1">
          <a:blip r:embed="rId3">
            <a:alphaModFix/>
          </a:blip>
          <a:srcRect b="0" l="0" r="0" t="0"/>
          <a:stretch/>
        </p:blipFill>
        <p:spPr>
          <a:xfrm>
            <a:off x="2640012" y="2192337"/>
            <a:ext cx="5200650" cy="2489200"/>
          </a:xfrm>
          <a:prstGeom prst="rect">
            <a:avLst/>
          </a:prstGeom>
          <a:noFill/>
          <a:ln>
            <a:noFill/>
          </a:ln>
        </p:spPr>
      </p:pic>
      <p:sp>
        <p:nvSpPr>
          <p:cNvPr id="615" name="Google Shape;615;p38"/>
          <p:cNvSpPr txBox="1"/>
          <p:nvPr/>
        </p:nvSpPr>
        <p:spPr>
          <a:xfrm>
            <a:off x="4130675" y="2224087"/>
            <a:ext cx="2087562" cy="1987550"/>
          </a:xfrm>
          <a:prstGeom prst="rect">
            <a:avLst/>
          </a:pr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16" name="Google Shape;616;p38"/>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617" name="Google Shape;617;p38"/>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39"/>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25" name="Google Shape;625;p39"/>
          <p:cNvSpPr/>
          <p:nvPr/>
        </p:nvSpPr>
        <p:spPr>
          <a:xfrm>
            <a:off x="890587" y="395287"/>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26" name="Google Shape;626;p39"/>
          <p:cNvSpPr/>
          <p:nvPr/>
        </p:nvSpPr>
        <p:spPr>
          <a:xfrm>
            <a:off x="260350" y="1709737"/>
            <a:ext cx="9431337" cy="495458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27" name="Google Shape;627;p39"/>
          <p:cNvSpPr txBox="1"/>
          <p:nvPr>
            <p:ph type="title"/>
          </p:nvPr>
        </p:nvSpPr>
        <p:spPr>
          <a:xfrm>
            <a:off x="1538287" y="417512"/>
            <a:ext cx="6553200" cy="809625"/>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4500"/>
              <a:buFont typeface="Calibri"/>
              <a:buNone/>
            </a:pPr>
            <a:r>
              <a:rPr b="0" i="0" lang="en-US" sz="4500" u="none">
                <a:solidFill>
                  <a:schemeClr val="dk1"/>
                </a:solidFill>
                <a:latin typeface="Calibri"/>
                <a:ea typeface="Calibri"/>
                <a:cs typeface="Calibri"/>
                <a:sym typeface="Calibri"/>
              </a:rPr>
              <a:t>Эффект тесного мира</a:t>
            </a:r>
            <a:endParaRPr/>
          </a:p>
        </p:txBody>
      </p:sp>
      <p:sp>
        <p:nvSpPr>
          <p:cNvPr id="628" name="Google Shape;628;p39"/>
          <p:cNvSpPr txBox="1"/>
          <p:nvPr>
            <p:ph idx="1" type="body"/>
          </p:nvPr>
        </p:nvSpPr>
        <p:spPr>
          <a:xfrm>
            <a:off x="314325" y="1855787"/>
            <a:ext cx="5726112" cy="4808537"/>
          </a:xfrm>
          <a:prstGeom prst="rect">
            <a:avLst/>
          </a:prstGeom>
          <a:noFill/>
          <a:ln>
            <a:noFill/>
          </a:ln>
        </p:spPr>
        <p:txBody>
          <a:bodyPr anchorCtr="0" anchor="t" bIns="45700" lIns="91425" spcFirstLastPara="1" rIns="91425" wrap="square" tIns="45700">
            <a:noAutofit/>
          </a:bodyPr>
          <a:lstStyle/>
          <a:p>
            <a:pPr indent="-355600" lvl="0" marL="355600" rtl="0" algn="l">
              <a:lnSpc>
                <a:spcPct val="100000"/>
              </a:lnSpc>
              <a:spcBef>
                <a:spcPts val="0"/>
              </a:spcBef>
              <a:spcAft>
                <a:spcPts val="0"/>
              </a:spcAft>
              <a:buClr>
                <a:schemeClr val="dk1"/>
              </a:buClr>
              <a:buSzPts val="2200"/>
              <a:buFont typeface="Times New Roman"/>
              <a:buChar char="•"/>
            </a:pPr>
            <a:r>
              <a:rPr b="0" i="0" lang="en-US" sz="2200" u="none">
                <a:solidFill>
                  <a:schemeClr val="dk1"/>
                </a:solidFill>
                <a:latin typeface="Times New Roman"/>
                <a:ea typeface="Times New Roman"/>
                <a:cs typeface="Times New Roman"/>
                <a:sym typeface="Times New Roman"/>
              </a:rPr>
              <a:t>Он разослал письма случайно выбранным людям в США. В этих письмах сообщалось, что эти письма должны достигнуть в конечном итоге определенного человека в Бостоне. При этом люди должны  перенаправлять эти письма только своим знакомым, которые, по их мнению, несколько ближе к конечной цели. </a:t>
            </a:r>
            <a:endParaRPr/>
          </a:p>
          <a:p>
            <a:pPr indent="-355600" lvl="0" marL="355600" rtl="0" algn="l">
              <a:lnSpc>
                <a:spcPct val="100000"/>
              </a:lnSpc>
              <a:spcBef>
                <a:spcPts val="400"/>
              </a:spcBef>
              <a:spcAft>
                <a:spcPts val="0"/>
              </a:spcAft>
              <a:buClr>
                <a:schemeClr val="dk1"/>
              </a:buClr>
              <a:buSzPts val="2200"/>
              <a:buFont typeface="Times New Roman"/>
              <a:buChar char="•"/>
            </a:pPr>
            <a:r>
              <a:rPr b="0" i="0" lang="en-US" sz="2200" u="none">
                <a:solidFill>
                  <a:schemeClr val="dk1"/>
                </a:solidFill>
                <a:latin typeface="Times New Roman"/>
                <a:ea typeface="Times New Roman"/>
                <a:cs typeface="Times New Roman"/>
                <a:sym typeface="Times New Roman"/>
              </a:rPr>
              <a:t>Этот эксперимент считается первым эмпирическим доказательством явления «тесного мира» или как его еще называют</a:t>
            </a:r>
            <a:endParaRPr/>
          </a:p>
          <a:p>
            <a:pPr indent="-355600" lvl="0" marL="355600" rtl="0" algn="l">
              <a:lnSpc>
                <a:spcPct val="100000"/>
              </a:lnSpc>
              <a:spcBef>
                <a:spcPts val="400"/>
              </a:spcBef>
              <a:spcAft>
                <a:spcPts val="0"/>
              </a:spcAft>
              <a:buClr>
                <a:schemeClr val="dk1"/>
              </a:buClr>
              <a:buSzPts val="2200"/>
              <a:buFont typeface="Times New Roman"/>
              <a:buChar char="•"/>
            </a:pPr>
            <a:r>
              <a:rPr b="0" i="0" lang="en-US" sz="2200" u="none">
                <a:solidFill>
                  <a:schemeClr val="dk1"/>
                </a:solidFill>
                <a:latin typeface="Times New Roman"/>
                <a:ea typeface="Times New Roman"/>
                <a:cs typeface="Times New Roman"/>
                <a:sym typeface="Times New Roman"/>
              </a:rPr>
              <a:t>ШЕСТЬ СТУПЕНЕЙ РАЗДЕЛЕНИЯ</a:t>
            </a:r>
            <a:r>
              <a:rPr b="0" i="0" lang="en-US" sz="2200" u="none">
                <a:solidFill>
                  <a:schemeClr val="dk1"/>
                </a:solidFill>
                <a:latin typeface="Calibri"/>
                <a:ea typeface="Calibri"/>
                <a:cs typeface="Calibri"/>
                <a:sym typeface="Calibri"/>
              </a:rPr>
              <a:t> </a:t>
            </a:r>
            <a:endParaRPr/>
          </a:p>
        </p:txBody>
      </p:sp>
      <p:pic>
        <p:nvPicPr>
          <p:cNvPr id="629" name="Google Shape;629;p39"/>
          <p:cNvPicPr preferRelativeResize="0"/>
          <p:nvPr/>
        </p:nvPicPr>
        <p:blipFill rotWithShape="1">
          <a:blip r:embed="rId3">
            <a:alphaModFix/>
          </a:blip>
          <a:srcRect b="0" l="0" r="0" t="0"/>
          <a:stretch/>
        </p:blipFill>
        <p:spPr>
          <a:xfrm>
            <a:off x="5973762" y="2058987"/>
            <a:ext cx="2901950" cy="3636962"/>
          </a:xfrm>
          <a:prstGeom prst="rect">
            <a:avLst/>
          </a:prstGeom>
          <a:noFill/>
          <a:ln>
            <a:noFill/>
          </a:ln>
        </p:spPr>
      </p:pic>
      <p:sp>
        <p:nvSpPr>
          <p:cNvPr id="630" name="Google Shape;630;p39"/>
          <p:cNvSpPr txBox="1"/>
          <p:nvPr/>
        </p:nvSpPr>
        <p:spPr>
          <a:xfrm>
            <a:off x="6411912" y="5903912"/>
            <a:ext cx="202406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Stanley Milgram</a:t>
            </a:r>
            <a:endParaRPr/>
          </a:p>
        </p:txBody>
      </p:sp>
      <p:sp>
        <p:nvSpPr>
          <p:cNvPr id="631" name="Google Shape;631;p39"/>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632" name="Google Shape;632;p39"/>
          <p:cNvSpPr txBox="1"/>
          <p:nvPr/>
        </p:nvSpPr>
        <p:spPr>
          <a:xfrm>
            <a:off x="8739187" y="6489700"/>
            <a:ext cx="1020762" cy="492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4"/>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37" name="Google Shape;137;p4"/>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38" name="Google Shape;138;p4"/>
          <p:cNvSpPr/>
          <p:nvPr/>
        </p:nvSpPr>
        <p:spPr>
          <a:xfrm>
            <a:off x="387350" y="1490662"/>
            <a:ext cx="9431337" cy="516890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39" name="Google Shape;139;p4"/>
          <p:cNvSpPr txBox="1"/>
          <p:nvPr/>
        </p:nvSpPr>
        <p:spPr>
          <a:xfrm>
            <a:off x="3698875" y="0"/>
            <a:ext cx="2363787"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Инструменты DM</a:t>
            </a:r>
            <a:endParaRPr/>
          </a:p>
        </p:txBody>
      </p:sp>
      <p:sp>
        <p:nvSpPr>
          <p:cNvPr id="140" name="Google Shape;140;p4"/>
          <p:cNvSpPr txBox="1"/>
          <p:nvPr/>
        </p:nvSpPr>
        <p:spPr>
          <a:xfrm>
            <a:off x="676275" y="538162"/>
            <a:ext cx="8423275" cy="736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800"/>
              <a:buFont typeface="Arial"/>
              <a:buNone/>
            </a:pPr>
            <a:r>
              <a:rPr b="0" i="0" lang="en-US" sz="4800" u="none">
                <a:solidFill>
                  <a:schemeClr val="dk1"/>
                </a:solidFill>
                <a:latin typeface="Arial"/>
                <a:ea typeface="Arial"/>
                <a:cs typeface="Arial"/>
                <a:sym typeface="Arial"/>
              </a:rPr>
              <a:t>Откуда BigData?</a:t>
            </a:r>
            <a:endParaRPr/>
          </a:p>
        </p:txBody>
      </p:sp>
      <p:sp>
        <p:nvSpPr>
          <p:cNvPr id="141" name="Google Shape;141;p4"/>
          <p:cNvSpPr txBox="1"/>
          <p:nvPr/>
        </p:nvSpPr>
        <p:spPr>
          <a:xfrm>
            <a:off x="676275" y="1635125"/>
            <a:ext cx="7199312" cy="19129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BigData прошлого:</a:t>
            </a:r>
            <a:endParaRPr/>
          </a:p>
          <a:p>
            <a:pPr indent="-127000" lvl="0" marL="0" marR="0" rtl="0" algn="l">
              <a:lnSpc>
                <a:spcPct val="100000"/>
              </a:lnSpc>
              <a:spcBef>
                <a:spcPts val="40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Астрономический вычисления</a:t>
            </a:r>
            <a:endParaRPr/>
          </a:p>
          <a:p>
            <a:pPr indent="-127000" lvl="0" marL="0" marR="0" rtl="0" algn="l">
              <a:lnSpc>
                <a:spcPct val="100000"/>
              </a:lnSpc>
              <a:spcBef>
                <a:spcPts val="40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Данные многолетних наблюдений за погодой</a:t>
            </a:r>
            <a:endParaRPr/>
          </a:p>
          <a:p>
            <a:pPr indent="-127000" lvl="0" marL="0" marR="0" rtl="0" algn="l">
              <a:lnSpc>
                <a:spcPct val="100000"/>
              </a:lnSpc>
              <a:spcBef>
                <a:spcPts val="40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Данные торговых операций</a:t>
            </a:r>
            <a:endParaRPr/>
          </a:p>
          <a:p>
            <a:pPr indent="-127000" lvl="0" marL="0" marR="0" rtl="0" algn="l">
              <a:lnSpc>
                <a:spcPct val="100000"/>
              </a:lnSpc>
              <a:spcBef>
                <a:spcPts val="40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Морские маршруты</a:t>
            </a:r>
            <a:br>
              <a:rPr b="0" i="0" lang="en-US" sz="2000" u="none">
                <a:solidFill>
                  <a:schemeClr val="dk1"/>
                </a:solidFill>
                <a:latin typeface="Arial"/>
                <a:ea typeface="Arial"/>
                <a:cs typeface="Arial"/>
                <a:sym typeface="Arial"/>
              </a:rPr>
            </a:br>
            <a:endParaRPr/>
          </a:p>
        </p:txBody>
      </p:sp>
      <p:pic>
        <p:nvPicPr>
          <p:cNvPr id="142" name="Google Shape;142;p4"/>
          <p:cNvPicPr preferRelativeResize="0"/>
          <p:nvPr/>
        </p:nvPicPr>
        <p:blipFill rotWithShape="1">
          <a:blip r:embed="rId3">
            <a:alphaModFix/>
          </a:blip>
          <a:srcRect b="0" l="0" r="0" t="0"/>
          <a:stretch/>
        </p:blipFill>
        <p:spPr>
          <a:xfrm>
            <a:off x="3843337" y="3136900"/>
            <a:ext cx="5699125" cy="3324225"/>
          </a:xfrm>
          <a:prstGeom prst="rect">
            <a:avLst/>
          </a:prstGeom>
          <a:noFill/>
          <a:ln>
            <a:noFill/>
          </a:ln>
        </p:spPr>
      </p:pic>
      <p:sp>
        <p:nvSpPr>
          <p:cNvPr id="143" name="Google Shape;143;p4"/>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40"/>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39" name="Google Shape;639;p40"/>
          <p:cNvSpPr/>
          <p:nvPr/>
        </p:nvSpPr>
        <p:spPr>
          <a:xfrm>
            <a:off x="890587" y="395287"/>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40" name="Google Shape;640;p40"/>
          <p:cNvSpPr/>
          <p:nvPr/>
        </p:nvSpPr>
        <p:spPr>
          <a:xfrm>
            <a:off x="260350" y="1709737"/>
            <a:ext cx="9431337" cy="495458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pic>
        <p:nvPicPr>
          <p:cNvPr descr="https://upload.wikimedia.org/wikipedia/commons/7/72/Experement_Small_World_%28possible_option%29.gif" id="641" name="Google Shape;641;p40"/>
          <p:cNvPicPr preferRelativeResize="0"/>
          <p:nvPr/>
        </p:nvPicPr>
        <p:blipFill rotWithShape="1">
          <a:blip r:embed="rId3">
            <a:alphaModFix/>
          </a:blip>
          <a:srcRect b="0" l="0" r="0" t="0"/>
          <a:stretch/>
        </p:blipFill>
        <p:spPr>
          <a:xfrm>
            <a:off x="5181600" y="1755775"/>
            <a:ext cx="4248150" cy="4249737"/>
          </a:xfrm>
          <a:prstGeom prst="rect">
            <a:avLst/>
          </a:prstGeom>
          <a:noFill/>
          <a:ln>
            <a:noFill/>
          </a:ln>
        </p:spPr>
      </p:pic>
      <p:sp>
        <p:nvSpPr>
          <p:cNvPr id="642" name="Google Shape;642;p40"/>
          <p:cNvSpPr txBox="1"/>
          <p:nvPr/>
        </p:nvSpPr>
        <p:spPr>
          <a:xfrm>
            <a:off x="147637" y="1514475"/>
            <a:ext cx="5075237" cy="4783137"/>
          </a:xfrm>
          <a:prstGeom prst="rect">
            <a:avLst/>
          </a:prstGeom>
          <a:noFill/>
          <a:ln>
            <a:noFill/>
          </a:ln>
        </p:spPr>
        <p:txBody>
          <a:bodyPr anchorCtr="0" anchor="t" bIns="46800" lIns="90000" spcFirstLastPara="1" rIns="90000" wrap="square" tIns="46800">
            <a:noAutofit/>
          </a:bodyPr>
          <a:lstStyle/>
          <a:p>
            <a:pPr indent="-339725" lvl="0" marL="339725" marR="0" rtl="0" algn="l">
              <a:lnSpc>
                <a:spcPct val="80000"/>
              </a:lnSpc>
              <a:spcBef>
                <a:spcPts val="0"/>
              </a:spcBef>
              <a:spcAft>
                <a:spcPts val="0"/>
              </a:spcAft>
              <a:buClr>
                <a:srgbClr val="000000"/>
              </a:buClr>
              <a:buSzPts val="1800"/>
              <a:buFont typeface="Arial"/>
              <a:buChar char="•"/>
            </a:pPr>
            <a:r>
              <a:rPr b="0" i="0" lang="en-US" sz="1800" u="none">
                <a:solidFill>
                  <a:srgbClr val="000000"/>
                </a:solidFill>
                <a:latin typeface="Calibri"/>
                <a:ea typeface="Calibri"/>
                <a:cs typeface="Calibri"/>
                <a:sym typeface="Calibri"/>
              </a:rPr>
              <a:t>В 1967 году социолог из Гарвардского университета С.Милграм (Stanley Milgram) сделал удивившее многих утверждение: каждого человека на земном шаре можно связать с любым другим человеком цепочкой из шести знакомых. Таким образом, несмотря на то, что на Земле живет более шести миллиардов людей, мир действительно тесен ("small world"). Это свойство социальной коммуникации получило еще название «шесть ступеней разделения» - по названию бродвейской пьесы, а затем и фильма (“Six degrees of separation”).</a:t>
            </a:r>
            <a:endParaRPr/>
          </a:p>
          <a:p>
            <a:pPr indent="-339725" lvl="0" marL="339725" marR="0" rtl="0" algn="l">
              <a:lnSpc>
                <a:spcPct val="80000"/>
              </a:lnSpc>
              <a:spcBef>
                <a:spcPts val="400"/>
              </a:spcBef>
              <a:spcAft>
                <a:spcPts val="0"/>
              </a:spcAft>
              <a:buClr>
                <a:srgbClr val="000000"/>
              </a:buClr>
              <a:buSzPts val="1800"/>
              <a:buFont typeface="Calibri"/>
              <a:buNone/>
            </a:pPr>
            <a:r>
              <a:rPr b="0" i="0" lang="en-US" sz="1800" u="none">
                <a:solidFill>
                  <a:srgbClr val="000000"/>
                </a:solidFill>
                <a:latin typeface="Calibri"/>
                <a:ea typeface="Calibri"/>
                <a:cs typeface="Calibri"/>
                <a:sym typeface="Calibri"/>
              </a:rPr>
              <a:t>  </a:t>
            </a:r>
            <a:endParaRPr/>
          </a:p>
          <a:p>
            <a:pPr indent="-339725" lvl="0" marL="339725" marR="0" rtl="0" algn="l">
              <a:lnSpc>
                <a:spcPct val="80000"/>
              </a:lnSpc>
              <a:spcBef>
                <a:spcPts val="400"/>
              </a:spcBef>
              <a:spcAft>
                <a:spcPts val="0"/>
              </a:spcAft>
              <a:buClr>
                <a:srgbClr val="000000"/>
              </a:buClr>
              <a:buSzPts val="1800"/>
              <a:buFont typeface="Arial"/>
              <a:buChar char="•"/>
            </a:pPr>
            <a:r>
              <a:rPr b="0" i="0" lang="en-US" sz="1800" u="none">
                <a:solidFill>
                  <a:srgbClr val="000000"/>
                </a:solidFill>
                <a:latin typeface="Calibri"/>
                <a:ea typeface="Calibri"/>
                <a:cs typeface="Calibri"/>
                <a:sym typeface="Calibri"/>
              </a:rPr>
              <a:t>296 ВОЛОНТЕРОВ</a:t>
            </a:r>
            <a:endParaRPr/>
          </a:p>
          <a:p>
            <a:pPr indent="-339725" lvl="0" marL="339725" marR="0" rtl="0" algn="l">
              <a:lnSpc>
                <a:spcPct val="80000"/>
              </a:lnSpc>
              <a:spcBef>
                <a:spcPts val="400"/>
              </a:spcBef>
              <a:spcAft>
                <a:spcPts val="0"/>
              </a:spcAft>
              <a:buClr>
                <a:srgbClr val="000000"/>
              </a:buClr>
              <a:buSzPts val="1800"/>
              <a:buFont typeface="Arial"/>
              <a:buChar char="•"/>
            </a:pPr>
            <a:r>
              <a:rPr b="0" i="0" lang="en-US" sz="1800" u="none">
                <a:solidFill>
                  <a:srgbClr val="000000"/>
                </a:solidFill>
                <a:latin typeface="Calibri"/>
                <a:ea typeface="Calibri"/>
                <a:cs typeface="Calibri"/>
                <a:sym typeface="Calibri"/>
              </a:rPr>
              <a:t>196 ПИСЕМ ИЗ ОМАХИ (НЕБРАСКА)‏</a:t>
            </a:r>
            <a:endParaRPr/>
          </a:p>
          <a:p>
            <a:pPr indent="-339725" lvl="0" marL="339725" marR="0" rtl="0" algn="l">
              <a:lnSpc>
                <a:spcPct val="80000"/>
              </a:lnSpc>
              <a:spcBef>
                <a:spcPts val="400"/>
              </a:spcBef>
              <a:spcAft>
                <a:spcPts val="0"/>
              </a:spcAft>
              <a:buClr>
                <a:srgbClr val="000000"/>
              </a:buClr>
              <a:buSzPts val="1800"/>
              <a:buFont typeface="Arial"/>
              <a:buChar char="•"/>
            </a:pPr>
            <a:r>
              <a:rPr b="0" i="0" lang="en-US" sz="1800" u="none">
                <a:solidFill>
                  <a:srgbClr val="000000"/>
                </a:solidFill>
                <a:latin typeface="Calibri"/>
                <a:ea typeface="Calibri"/>
                <a:cs typeface="Calibri"/>
                <a:sym typeface="Calibri"/>
              </a:rPr>
              <a:t>100 ПИСЕМ ИЗ ВИНСТОНА</a:t>
            </a:r>
            <a:endParaRPr/>
          </a:p>
          <a:p>
            <a:pPr indent="-339725" lvl="0" marL="339725" marR="0" rtl="0" algn="l">
              <a:lnSpc>
                <a:spcPct val="80000"/>
              </a:lnSpc>
              <a:spcBef>
                <a:spcPts val="400"/>
              </a:spcBef>
              <a:spcAft>
                <a:spcPts val="0"/>
              </a:spcAft>
              <a:buClr>
                <a:srgbClr val="000000"/>
              </a:buClr>
              <a:buSzPts val="1800"/>
              <a:buFont typeface="Arial"/>
              <a:buChar char="•"/>
            </a:pPr>
            <a:r>
              <a:rPr b="0" i="0" lang="en-US" sz="1800" u="none">
                <a:solidFill>
                  <a:srgbClr val="000000"/>
                </a:solidFill>
                <a:latin typeface="Calibri"/>
                <a:ea typeface="Calibri"/>
                <a:cs typeface="Calibri"/>
                <a:sym typeface="Calibri"/>
              </a:rPr>
              <a:t>69 ПИСЕМ ДОСТИГЛО ЦЕЛИ (29%)‏</a:t>
            </a:r>
            <a:endParaRPr/>
          </a:p>
          <a:p>
            <a:pPr indent="-339725" lvl="0" marL="339725" marR="0" rtl="0" algn="l">
              <a:lnSpc>
                <a:spcPct val="80000"/>
              </a:lnSpc>
              <a:spcBef>
                <a:spcPts val="400"/>
              </a:spcBef>
              <a:spcAft>
                <a:spcPts val="0"/>
              </a:spcAft>
              <a:buClr>
                <a:srgbClr val="000000"/>
              </a:buClr>
              <a:buSzPts val="1800"/>
              <a:buFont typeface="Arial"/>
              <a:buChar char="•"/>
            </a:pPr>
            <a:r>
              <a:rPr b="0" i="0" lang="en-US" sz="1800" u="none">
                <a:solidFill>
                  <a:srgbClr val="000000"/>
                </a:solidFill>
                <a:latin typeface="Calibri"/>
                <a:ea typeface="Calibri"/>
                <a:cs typeface="Calibri"/>
                <a:sym typeface="Calibri"/>
              </a:rPr>
              <a:t>В СРЕДНЕМ 6.2 СТУПЕНИ</a:t>
            </a:r>
            <a:endParaRPr/>
          </a:p>
        </p:txBody>
      </p:sp>
      <p:sp>
        <p:nvSpPr>
          <p:cNvPr id="643" name="Google Shape;643;p40"/>
          <p:cNvSpPr txBox="1"/>
          <p:nvPr/>
        </p:nvSpPr>
        <p:spPr>
          <a:xfrm>
            <a:off x="1538287" y="538162"/>
            <a:ext cx="6553200" cy="8112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800"/>
              <a:buFont typeface="Calibri"/>
              <a:buNone/>
            </a:pPr>
            <a:r>
              <a:rPr b="0" i="0" lang="en-US" sz="4800" u="none">
                <a:solidFill>
                  <a:schemeClr val="dk2"/>
                </a:solidFill>
                <a:latin typeface="Calibri"/>
                <a:ea typeface="Calibri"/>
                <a:cs typeface="Calibri"/>
                <a:sym typeface="Calibri"/>
              </a:rPr>
              <a:t>Эффект тесного мира</a:t>
            </a:r>
            <a:endParaRPr/>
          </a:p>
        </p:txBody>
      </p:sp>
      <p:sp>
        <p:nvSpPr>
          <p:cNvPr id="644" name="Google Shape;644;p40"/>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645" name="Google Shape;645;p40"/>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41"/>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52" name="Google Shape;652;p41"/>
          <p:cNvSpPr/>
          <p:nvPr/>
        </p:nvSpPr>
        <p:spPr>
          <a:xfrm>
            <a:off x="890587" y="395287"/>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53" name="Google Shape;653;p41"/>
          <p:cNvSpPr/>
          <p:nvPr/>
        </p:nvSpPr>
        <p:spPr>
          <a:xfrm>
            <a:off x="404812" y="1709737"/>
            <a:ext cx="9629775" cy="49990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54" name="Google Shape;654;p41"/>
          <p:cNvSpPr txBox="1"/>
          <p:nvPr/>
        </p:nvSpPr>
        <p:spPr>
          <a:xfrm>
            <a:off x="663575" y="1800225"/>
            <a:ext cx="9099550" cy="2800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200"/>
              <a:buFont typeface="Arial"/>
              <a:buNone/>
            </a:pPr>
            <a:r>
              <a:rPr b="0" i="0" lang="en-US" sz="2200" u="none">
                <a:solidFill>
                  <a:schemeClr val="dk1"/>
                </a:solidFill>
                <a:latin typeface="Arial"/>
                <a:ea typeface="Arial"/>
                <a:cs typeface="Arial"/>
                <a:sym typeface="Arial"/>
              </a:rPr>
              <a:t>36 лет спустя был осуществлен эксперимент в большем масштабе с использованием электронной почты. Было выбрано 24163 добровольца, которые послали электронные письма своим знакомым. Конечными получателями были 18 человек из 13 стран. Завершенными оказались только 384 (!) цепочки, что указывает на то, что социальные сети на глобальном уровне довольно сильно разрежены. Однако средняя длина пути оказалась около четырех ступеней разделения, то есть даже меньше, чем «шесть ступеней»</a:t>
            </a:r>
            <a:endParaRPr/>
          </a:p>
        </p:txBody>
      </p:sp>
      <p:sp>
        <p:nvSpPr>
          <p:cNvPr id="655" name="Google Shape;655;p41"/>
          <p:cNvSpPr txBox="1"/>
          <p:nvPr/>
        </p:nvSpPr>
        <p:spPr>
          <a:xfrm>
            <a:off x="1538287" y="538162"/>
            <a:ext cx="6553200" cy="8112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800"/>
              <a:buFont typeface="Calibri"/>
              <a:buNone/>
            </a:pPr>
            <a:r>
              <a:rPr b="0" i="0" lang="en-US" sz="4800" u="none">
                <a:solidFill>
                  <a:schemeClr val="dk2"/>
                </a:solidFill>
                <a:latin typeface="Calibri"/>
                <a:ea typeface="Calibri"/>
                <a:cs typeface="Calibri"/>
                <a:sym typeface="Calibri"/>
              </a:rPr>
              <a:t>Эффект тесного мира</a:t>
            </a:r>
            <a:endParaRPr/>
          </a:p>
        </p:txBody>
      </p:sp>
      <p:sp>
        <p:nvSpPr>
          <p:cNvPr id="656" name="Google Shape;656;p41"/>
          <p:cNvSpPr txBox="1"/>
          <p:nvPr/>
        </p:nvSpPr>
        <p:spPr>
          <a:xfrm>
            <a:off x="663575" y="4967287"/>
            <a:ext cx="8805862" cy="1476375"/>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Сеть обладает свойствами «тесного мира», если </a:t>
            </a:r>
            <a:endParaRPr/>
          </a:p>
          <a:p>
            <a:pPr indent="0" lvl="0" marL="0" marR="0" rtl="0" algn="l">
              <a:lnSpc>
                <a:spcPct val="9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1. Ее коэффициент кластеризации значительно выше чем коэффициент кластеризации случайного графа.</a:t>
            </a:r>
            <a:endParaRPr/>
          </a:p>
          <a:p>
            <a:pPr indent="0" lvl="0" marL="0" marR="0" rtl="0" algn="l">
              <a:lnSpc>
                <a:spcPct val="9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2. Короткий путь в такой сети примерно совпадает с длиной короткого пути в случайном графе. </a:t>
            </a:r>
            <a:endParaRPr/>
          </a:p>
        </p:txBody>
      </p:sp>
      <p:sp>
        <p:nvSpPr>
          <p:cNvPr id="657" name="Google Shape;657;p41"/>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658" name="Google Shape;658;p41"/>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42"/>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65" name="Google Shape;665;p42"/>
          <p:cNvSpPr/>
          <p:nvPr/>
        </p:nvSpPr>
        <p:spPr>
          <a:xfrm>
            <a:off x="890587" y="395287"/>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66" name="Google Shape;666;p42"/>
          <p:cNvSpPr txBox="1"/>
          <p:nvPr>
            <p:ph type="title"/>
          </p:nvPr>
        </p:nvSpPr>
        <p:spPr>
          <a:xfrm>
            <a:off x="944562" y="357187"/>
            <a:ext cx="8243887" cy="985837"/>
          </a:xfrm>
          <a:prstGeom prst="rect">
            <a:avLst/>
          </a:prstGeom>
          <a:noFill/>
          <a:ln>
            <a:noFill/>
          </a:ln>
        </p:spPr>
        <p:txBody>
          <a:bodyPr anchorCtr="0" anchor="t" bIns="49700" lIns="99425" spcFirstLastPara="1" rIns="99425" wrap="square" tIns="49700">
            <a:noAutofit/>
          </a:bodyPr>
          <a:lstStyle/>
          <a:p>
            <a:pPr indent="0" lvl="0" marL="0" rtl="0" algn="ctr">
              <a:lnSpc>
                <a:spcPct val="10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Безмасштабные сети</a:t>
            </a:r>
            <a:endParaRPr/>
          </a:p>
        </p:txBody>
      </p:sp>
      <p:sp>
        <p:nvSpPr>
          <p:cNvPr id="667" name="Google Shape;667;p42"/>
          <p:cNvSpPr txBox="1"/>
          <p:nvPr/>
        </p:nvSpPr>
        <p:spPr>
          <a:xfrm>
            <a:off x="571500" y="1560512"/>
            <a:ext cx="9296400" cy="470852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Char char="•"/>
            </a:pPr>
            <a:r>
              <a:rPr b="1" i="0" lang="en-US" sz="2000" u="none">
                <a:solidFill>
                  <a:schemeClr val="dk1"/>
                </a:solidFill>
                <a:latin typeface="Arial"/>
                <a:ea typeface="Arial"/>
                <a:cs typeface="Arial"/>
                <a:sym typeface="Arial"/>
              </a:rPr>
              <a:t>Безмасштабная (масштабно-инвариантная) сеть </a:t>
            </a:r>
            <a:r>
              <a:rPr b="0" i="0" lang="en-US" sz="2000" u="none">
                <a:solidFill>
                  <a:schemeClr val="dk1"/>
                </a:solidFill>
                <a:latin typeface="Arial"/>
                <a:ea typeface="Arial"/>
                <a:cs typeface="Arial"/>
                <a:sym typeface="Arial"/>
              </a:rPr>
              <a:t>(scale-free</a:t>
            </a:r>
            <a:br>
              <a:rPr b="0" i="0" lang="en-US" sz="2000" u="none">
                <a:solidFill>
                  <a:schemeClr val="dk1"/>
                </a:solidFill>
                <a:latin typeface="Arial"/>
                <a:ea typeface="Arial"/>
                <a:cs typeface="Arial"/>
                <a:sym typeface="Arial"/>
              </a:rPr>
            </a:br>
            <a:r>
              <a:rPr b="0" i="0" lang="en-US" sz="2000" u="none">
                <a:solidFill>
                  <a:schemeClr val="dk1"/>
                </a:solidFill>
                <a:latin typeface="Arial"/>
                <a:ea typeface="Arial"/>
                <a:cs typeface="Arial"/>
                <a:sym typeface="Arial"/>
              </a:rPr>
              <a:t>network) – граф, в котором степени вершин распределены по</a:t>
            </a:r>
            <a:br>
              <a:rPr b="0" i="0" lang="en-US" sz="2000" u="none">
                <a:solidFill>
                  <a:schemeClr val="dk1"/>
                </a:solidFill>
                <a:latin typeface="Arial"/>
                <a:ea typeface="Arial"/>
                <a:cs typeface="Arial"/>
                <a:sym typeface="Arial"/>
              </a:rPr>
            </a:br>
            <a:r>
              <a:rPr b="0" i="0" lang="en-US" sz="2000" u="none">
                <a:solidFill>
                  <a:schemeClr val="dk1"/>
                </a:solidFill>
                <a:latin typeface="Arial"/>
                <a:ea typeface="Arial"/>
                <a:cs typeface="Arial"/>
                <a:sym typeface="Arial"/>
              </a:rPr>
              <a:t>степенному закону </a:t>
            </a:r>
            <a:r>
              <a:rPr b="0" i="1" lang="en-US" sz="2000" u="none">
                <a:solidFill>
                  <a:schemeClr val="dk1"/>
                </a:solidFill>
                <a:latin typeface="Arial"/>
                <a:ea typeface="Arial"/>
                <a:cs typeface="Arial"/>
                <a:sym typeface="Arial"/>
              </a:rPr>
              <a:t>P</a:t>
            </a:r>
            <a:r>
              <a:rPr b="0" i="0" lang="en-US" sz="2000" u="none">
                <a:solidFill>
                  <a:schemeClr val="dk1"/>
                </a:solidFill>
                <a:latin typeface="Arial"/>
                <a:ea typeface="Arial"/>
                <a:cs typeface="Arial"/>
                <a:sym typeface="Arial"/>
              </a:rPr>
              <a:t>(</a:t>
            </a:r>
            <a:r>
              <a:rPr b="0" i="1" lang="en-US" sz="2000" u="none">
                <a:solidFill>
                  <a:schemeClr val="dk1"/>
                </a:solidFill>
                <a:latin typeface="Arial"/>
                <a:ea typeface="Arial"/>
                <a:cs typeface="Arial"/>
                <a:sym typeface="Arial"/>
              </a:rPr>
              <a:t>k</a:t>
            </a:r>
            <a:r>
              <a:rPr b="0" i="0" lang="en-US" sz="2000" u="none">
                <a:solidFill>
                  <a:schemeClr val="dk1"/>
                </a:solidFill>
                <a:latin typeface="Arial"/>
                <a:ea typeface="Arial"/>
                <a:cs typeface="Arial"/>
                <a:sym typeface="Arial"/>
              </a:rPr>
              <a:t>) </a:t>
            </a:r>
            <a:r>
              <a:rPr b="0" i="1" lang="en-US" sz="2000" u="none">
                <a:solidFill>
                  <a:schemeClr val="dk1"/>
                </a:solidFill>
                <a:latin typeface="Arial"/>
                <a:ea typeface="Arial"/>
                <a:cs typeface="Arial"/>
                <a:sym typeface="Arial"/>
              </a:rPr>
              <a:t>~ k</a:t>
            </a:r>
            <a:r>
              <a:rPr b="0" baseline="30000" i="1" lang="en-US" sz="2000" u="none">
                <a:solidFill>
                  <a:schemeClr val="dk1"/>
                </a:solidFill>
                <a:latin typeface="Arial"/>
                <a:ea typeface="Arial"/>
                <a:cs typeface="Arial"/>
                <a:sym typeface="Arial"/>
              </a:rPr>
              <a:t>–</a:t>
            </a:r>
            <a:r>
              <a:rPr b="0" baseline="30000" i="0" lang="en-US" sz="2000" u="none">
                <a:solidFill>
                  <a:schemeClr val="dk1"/>
                </a:solidFill>
                <a:latin typeface="Arial"/>
                <a:ea typeface="Arial"/>
                <a:cs typeface="Arial"/>
                <a:sym typeface="Arial"/>
              </a:rPr>
              <a:t>γ</a:t>
            </a:r>
            <a:r>
              <a:rPr b="0" i="0" lang="en-US" sz="2000" u="none">
                <a:solidFill>
                  <a:schemeClr val="dk1"/>
                </a:solidFill>
                <a:latin typeface="Arial"/>
                <a:ea typeface="Arial"/>
                <a:cs typeface="Arial"/>
                <a:sym typeface="Arial"/>
              </a:rPr>
              <a:t>, то есть доля вершин со степенью </a:t>
            </a:r>
            <a:r>
              <a:rPr b="0" i="1" lang="en-US" sz="2000" u="none">
                <a:solidFill>
                  <a:schemeClr val="dk1"/>
                </a:solidFill>
                <a:latin typeface="Arial"/>
                <a:ea typeface="Arial"/>
                <a:cs typeface="Arial"/>
                <a:sym typeface="Arial"/>
              </a:rPr>
              <a:t>k</a:t>
            </a:r>
            <a:br>
              <a:rPr b="0" i="0" lang="en-US" sz="2000" u="none">
                <a:solidFill>
                  <a:schemeClr val="dk1"/>
                </a:solidFill>
                <a:latin typeface="Arial"/>
                <a:ea typeface="Arial"/>
                <a:cs typeface="Arial"/>
                <a:sym typeface="Arial"/>
              </a:rPr>
            </a:br>
            <a:r>
              <a:rPr b="0" i="0" lang="en-US" sz="2000" u="none">
                <a:solidFill>
                  <a:schemeClr val="dk1"/>
                </a:solidFill>
                <a:latin typeface="Arial"/>
                <a:ea typeface="Arial"/>
                <a:cs typeface="Arial"/>
                <a:sym typeface="Arial"/>
              </a:rPr>
              <a:t>асимптотически пропорциональна </a:t>
            </a:r>
            <a:r>
              <a:rPr b="0" i="1" lang="en-US" sz="2000" u="none">
                <a:solidFill>
                  <a:schemeClr val="dk1"/>
                </a:solidFill>
                <a:latin typeface="Arial"/>
                <a:ea typeface="Arial"/>
                <a:cs typeface="Arial"/>
                <a:sym typeface="Arial"/>
              </a:rPr>
              <a:t>k</a:t>
            </a:r>
            <a:r>
              <a:rPr b="0" baseline="30000" i="1" lang="en-US" sz="2000" u="none">
                <a:solidFill>
                  <a:schemeClr val="dk1"/>
                </a:solidFill>
                <a:latin typeface="Arial"/>
                <a:ea typeface="Arial"/>
                <a:cs typeface="Arial"/>
                <a:sym typeface="Arial"/>
              </a:rPr>
              <a:t> –</a:t>
            </a:r>
            <a:r>
              <a:rPr b="0" baseline="30000" i="0" lang="en-US" sz="2000" u="none">
                <a:solidFill>
                  <a:schemeClr val="dk1"/>
                </a:solidFill>
                <a:latin typeface="Arial"/>
                <a:ea typeface="Arial"/>
                <a:cs typeface="Arial"/>
                <a:sym typeface="Arial"/>
              </a:rPr>
              <a:t>γ</a:t>
            </a:r>
            <a:r>
              <a:rPr b="0" i="0" lang="en-US" sz="2000" u="none">
                <a:solidFill>
                  <a:schemeClr val="dk1"/>
                </a:solidFill>
                <a:latin typeface="Arial"/>
                <a:ea typeface="Arial"/>
                <a:cs typeface="Arial"/>
                <a:sym typeface="Arial"/>
              </a:rPr>
              <a:t> .</a:t>
            </a:r>
            <a:br>
              <a:rPr b="0" i="0" lang="en-US" sz="2000" u="none">
                <a:solidFill>
                  <a:schemeClr val="dk1"/>
                </a:solidFill>
                <a:latin typeface="Arial"/>
                <a:ea typeface="Arial"/>
                <a:cs typeface="Arial"/>
                <a:sym typeface="Arial"/>
              </a:rPr>
            </a:br>
            <a:r>
              <a:rPr b="0" i="0" lang="en-US" sz="2000" u="none">
                <a:solidFill>
                  <a:schemeClr val="dk1"/>
                </a:solidFill>
                <a:latin typeface="Arial"/>
                <a:ea typeface="Arial"/>
                <a:cs typeface="Arial"/>
                <a:sym typeface="Arial"/>
              </a:rPr>
              <a:t>γ– характеристическая степень, обычно между 2 и 3.</a:t>
            </a:r>
            <a:br>
              <a:rPr b="0" i="0" lang="en-US" sz="2000" u="none">
                <a:solidFill>
                  <a:schemeClr val="dk1"/>
                </a:solidFill>
                <a:latin typeface="Arial"/>
                <a:ea typeface="Arial"/>
                <a:cs typeface="Arial"/>
                <a:sym typeface="Arial"/>
              </a:rPr>
            </a:b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Безмасштабные сети самоподобны: в любом участке сети распределение степеней будет тем же.</a:t>
            </a:r>
            <a:br>
              <a:rPr b="0" i="0" lang="en-US" sz="2000" u="none">
                <a:solidFill>
                  <a:schemeClr val="dk1"/>
                </a:solidFill>
                <a:latin typeface="Arial"/>
                <a:ea typeface="Arial"/>
                <a:cs typeface="Arial"/>
                <a:sym typeface="Arial"/>
              </a:rPr>
            </a:br>
            <a:r>
              <a:rPr b="0" i="0" lang="en-US" sz="2000" u="none">
                <a:solidFill>
                  <a:schemeClr val="dk1"/>
                </a:solidFill>
                <a:latin typeface="Arial"/>
                <a:ea typeface="Arial"/>
                <a:cs typeface="Arial"/>
                <a:sym typeface="Arial"/>
              </a:rPr>
              <a:t>Многие естественно возникающие сети – социальные, коммуникационные, графы цитирований, ссылок в Интернет и другие</a:t>
            </a:r>
            <a:br>
              <a:rPr b="0" i="0" lang="en-US" sz="2000" u="none">
                <a:solidFill>
                  <a:schemeClr val="dk1"/>
                </a:solidFill>
                <a:latin typeface="Arial"/>
                <a:ea typeface="Arial"/>
                <a:cs typeface="Arial"/>
                <a:sym typeface="Arial"/>
              </a:rPr>
            </a:br>
            <a:r>
              <a:rPr b="0" i="0" lang="en-US" sz="2000" u="none">
                <a:solidFill>
                  <a:schemeClr val="dk1"/>
                </a:solidFill>
                <a:latin typeface="Arial"/>
                <a:ea typeface="Arial"/>
                <a:cs typeface="Arial"/>
                <a:sym typeface="Arial"/>
              </a:rPr>
              <a:t>– хорошо моделируются безмасштабными графами.</a:t>
            </a:r>
            <a:endParaRPr/>
          </a:p>
          <a:p>
            <a:pPr indent="-215900" lvl="0" marL="34290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Главная отличительная черта безмасштабных сетей – это существование узлов-концентраторов (хабов), степени которых очень</a:t>
            </a:r>
            <a:br>
              <a:rPr b="0" i="0" lang="en-US" sz="2000" u="none">
                <a:solidFill>
                  <a:schemeClr val="dk1"/>
                </a:solidFill>
                <a:latin typeface="Arial"/>
                <a:ea typeface="Arial"/>
                <a:cs typeface="Arial"/>
                <a:sym typeface="Arial"/>
              </a:rPr>
            </a:br>
            <a:r>
              <a:rPr b="0" i="0" lang="en-US" sz="2000" u="none">
                <a:solidFill>
                  <a:schemeClr val="dk1"/>
                </a:solidFill>
                <a:latin typeface="Arial"/>
                <a:ea typeface="Arial"/>
                <a:cs typeface="Arial"/>
                <a:sym typeface="Arial"/>
              </a:rPr>
              <a:t>велики по сравнению со степенями остальных узлов.</a:t>
            </a:r>
            <a:endParaRPr/>
          </a:p>
        </p:txBody>
      </p:sp>
      <p:sp>
        <p:nvSpPr>
          <p:cNvPr id="668" name="Google Shape;668;p42"/>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669" name="Google Shape;669;p42"/>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43"/>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76" name="Google Shape;676;p43"/>
          <p:cNvSpPr/>
          <p:nvPr/>
        </p:nvSpPr>
        <p:spPr>
          <a:xfrm>
            <a:off x="884237" y="315912"/>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77" name="Google Shape;677;p43"/>
          <p:cNvSpPr/>
          <p:nvPr/>
        </p:nvSpPr>
        <p:spPr>
          <a:xfrm>
            <a:off x="404812" y="1709737"/>
            <a:ext cx="9629775" cy="49990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78" name="Google Shape;678;p43"/>
          <p:cNvSpPr txBox="1"/>
          <p:nvPr>
            <p:ph type="title"/>
          </p:nvPr>
        </p:nvSpPr>
        <p:spPr>
          <a:xfrm>
            <a:off x="998537" y="554037"/>
            <a:ext cx="8243887" cy="985837"/>
          </a:xfrm>
          <a:prstGeom prst="rect">
            <a:avLst/>
          </a:prstGeom>
          <a:noFill/>
          <a:ln>
            <a:noFill/>
          </a:ln>
        </p:spPr>
        <p:txBody>
          <a:bodyPr anchorCtr="0" anchor="t" bIns="49700" lIns="99425" spcFirstLastPara="1" rIns="99425" wrap="square" tIns="49700">
            <a:normAutofit/>
          </a:bodyPr>
          <a:lstStyle/>
          <a:p>
            <a:pPr indent="0" lvl="0" marL="0" rtl="0" algn="ctr">
              <a:lnSpc>
                <a:spcPct val="100000"/>
              </a:lnSpc>
              <a:spcBef>
                <a:spcPts val="0"/>
              </a:spcBef>
              <a:spcAft>
                <a:spcPts val="0"/>
              </a:spcAft>
              <a:buClr>
                <a:schemeClr val="dk1"/>
              </a:buClr>
              <a:buSzPts val="3600"/>
              <a:buFont typeface="Calibri"/>
              <a:buNone/>
            </a:pPr>
            <a:r>
              <a:rPr b="1" i="0" lang="en-US" sz="3600" u="none">
                <a:solidFill>
                  <a:schemeClr val="dk1"/>
                </a:solidFill>
                <a:latin typeface="Calibri"/>
                <a:ea typeface="Calibri"/>
                <a:cs typeface="Calibri"/>
                <a:sym typeface="Calibri"/>
              </a:rPr>
              <a:t>Безмасштабные сети</a:t>
            </a:r>
            <a:br>
              <a:rPr b="1" i="0" lang="en-US" sz="3600" u="none">
                <a:solidFill>
                  <a:schemeClr val="dk1"/>
                </a:solidFill>
                <a:latin typeface="Calibri"/>
                <a:ea typeface="Calibri"/>
                <a:cs typeface="Calibri"/>
                <a:sym typeface="Calibri"/>
              </a:rPr>
            </a:br>
            <a:r>
              <a:rPr b="1" i="0" lang="en-US" sz="2200" u="none">
                <a:solidFill>
                  <a:schemeClr val="dk1"/>
                </a:solidFill>
                <a:latin typeface="Calibri"/>
                <a:ea typeface="Calibri"/>
                <a:cs typeface="Calibri"/>
                <a:sym typeface="Calibri"/>
              </a:rPr>
              <a:t>Распределение степеней</a:t>
            </a:r>
            <a:endParaRPr/>
          </a:p>
        </p:txBody>
      </p:sp>
      <p:sp>
        <p:nvSpPr>
          <p:cNvPr id="679" name="Google Shape;679;p43"/>
          <p:cNvSpPr txBox="1"/>
          <p:nvPr/>
        </p:nvSpPr>
        <p:spPr>
          <a:xfrm>
            <a:off x="490537" y="4638675"/>
            <a:ext cx="9296400" cy="240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Распределение степеней в сети </a:t>
            </a:r>
            <a:r>
              <a:rPr b="0" i="1" lang="en-US" sz="1800" u="none">
                <a:solidFill>
                  <a:schemeClr val="dk1"/>
                </a:solidFill>
                <a:latin typeface="Arial"/>
                <a:ea typeface="Arial"/>
                <a:cs typeface="Arial"/>
                <a:sym typeface="Arial"/>
              </a:rPr>
              <a:t>P</a:t>
            </a:r>
            <a:r>
              <a:rPr b="0" i="0" lang="en-US" sz="1800" u="none">
                <a:solidFill>
                  <a:schemeClr val="dk1"/>
                </a:solidFill>
                <a:latin typeface="Arial"/>
                <a:ea typeface="Arial"/>
                <a:cs typeface="Arial"/>
                <a:sym typeface="Arial"/>
              </a:rPr>
              <a:t>(</a:t>
            </a:r>
            <a:r>
              <a:rPr b="0" i="1" lang="en-US" sz="1800" u="none">
                <a:solidFill>
                  <a:schemeClr val="dk1"/>
                </a:solidFill>
                <a:latin typeface="Arial"/>
                <a:ea typeface="Arial"/>
                <a:cs typeface="Arial"/>
                <a:sym typeface="Arial"/>
              </a:rPr>
              <a:t>k</a:t>
            </a:r>
            <a:r>
              <a:rPr b="0" i="0" lang="en-US" sz="1800" u="none">
                <a:solidFill>
                  <a:schemeClr val="dk1"/>
                </a:solidFill>
                <a:latin typeface="Arial"/>
                <a:ea typeface="Arial"/>
                <a:cs typeface="Arial"/>
                <a:sym typeface="Arial"/>
              </a:rPr>
              <a:t>), показывает вероятность того, что случайно выбранный узел будет иметь степень </a:t>
            </a:r>
            <a:r>
              <a:rPr b="0" i="1" lang="en-US" sz="1800" u="none">
                <a:solidFill>
                  <a:schemeClr val="dk1"/>
                </a:solidFill>
                <a:latin typeface="Arial"/>
                <a:ea typeface="Arial"/>
                <a:cs typeface="Arial"/>
                <a:sym typeface="Arial"/>
              </a:rPr>
              <a:t>k</a:t>
            </a:r>
            <a:r>
              <a:rPr b="0" i="0" lang="en-US" sz="1800" u="none">
                <a:solidFill>
                  <a:schemeClr val="dk1"/>
                </a:solidFill>
                <a:latin typeface="Arial"/>
                <a:ea typeface="Arial"/>
                <a:cs typeface="Arial"/>
                <a:sym typeface="Arial"/>
              </a:rPr>
              <a:t>. На графике представлено распределение степеней графа Эрдёша – Реньи (ЭР) и безмасштабной сети (с </a:t>
            </a:r>
            <a:r>
              <a:rPr b="0" i="1" lang="en-US" sz="1800" u="none">
                <a:solidFill>
                  <a:schemeClr val="dk1"/>
                </a:solidFill>
                <a:latin typeface="Arial"/>
                <a:ea typeface="Arial"/>
                <a:cs typeface="Arial"/>
                <a:sym typeface="Arial"/>
              </a:rPr>
              <a:t>P</a:t>
            </a:r>
            <a:r>
              <a:rPr b="0" i="0" lang="en-US" sz="1800" u="none">
                <a:solidFill>
                  <a:schemeClr val="dk1"/>
                </a:solidFill>
                <a:latin typeface="Arial"/>
                <a:ea typeface="Arial"/>
                <a:cs typeface="Arial"/>
                <a:sym typeface="Arial"/>
              </a:rPr>
              <a:t>(</a:t>
            </a:r>
            <a:r>
              <a:rPr b="0" i="1" lang="en-US" sz="1800" u="none">
                <a:solidFill>
                  <a:schemeClr val="dk1"/>
                </a:solidFill>
                <a:latin typeface="Arial"/>
                <a:ea typeface="Arial"/>
                <a:cs typeface="Arial"/>
                <a:sym typeface="Arial"/>
              </a:rPr>
              <a:t>k</a:t>
            </a:r>
            <a:r>
              <a:rPr b="0" i="0" lang="en-US" sz="1800" u="none">
                <a:solidFill>
                  <a:schemeClr val="dk1"/>
                </a:solidFill>
                <a:latin typeface="Arial"/>
                <a:ea typeface="Arial"/>
                <a:cs typeface="Arial"/>
                <a:sym typeface="Arial"/>
              </a:rPr>
              <a:t>)~ </a:t>
            </a:r>
            <a:r>
              <a:rPr b="0" i="1" lang="en-US" sz="1800" u="none">
                <a:solidFill>
                  <a:schemeClr val="dk1"/>
                </a:solidFill>
                <a:latin typeface="Arial"/>
                <a:ea typeface="Arial"/>
                <a:cs typeface="Arial"/>
                <a:sym typeface="Arial"/>
              </a:rPr>
              <a:t>k</a:t>
            </a:r>
            <a:r>
              <a:rPr b="0" baseline="30000" i="0" lang="en-US" sz="1800" u="none">
                <a:solidFill>
                  <a:schemeClr val="dk1"/>
                </a:solidFill>
                <a:latin typeface="Arial"/>
                <a:ea typeface="Arial"/>
                <a:cs typeface="Arial"/>
                <a:sym typeface="Arial"/>
              </a:rPr>
              <a:t>–2.5</a:t>
            </a:r>
            <a:r>
              <a:rPr b="0" i="0" lang="en-US" sz="1800" u="non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Видно, что в ЭР-графе вероятность появления вершины со степенью </a:t>
            </a:r>
            <a:r>
              <a:rPr b="0" i="1" lang="en-US" sz="1800" u="none">
                <a:solidFill>
                  <a:schemeClr val="dk1"/>
                </a:solidFill>
                <a:latin typeface="Arial"/>
                <a:ea typeface="Arial"/>
                <a:cs typeface="Arial"/>
                <a:sym typeface="Arial"/>
              </a:rPr>
              <a:t>k </a:t>
            </a:r>
            <a:r>
              <a:rPr b="0" i="0" lang="en-US" sz="1800" u="none">
                <a:solidFill>
                  <a:schemeClr val="dk1"/>
                </a:solidFill>
                <a:latin typeface="Arial"/>
                <a:ea typeface="Arial"/>
                <a:cs typeface="Arial"/>
                <a:sym typeface="Arial"/>
              </a:rPr>
              <a:t>&gt; 30 практически нулевая, в безмасштабном графе существует ненулевая вероятность наблюдения узлов со степенями порядка 1000 и даже 10000. Оба графа имеют размер </a:t>
            </a:r>
            <a:r>
              <a:rPr b="0" i="1" lang="en-US" sz="1800" u="none">
                <a:solidFill>
                  <a:schemeClr val="dk1"/>
                </a:solidFill>
                <a:latin typeface="Arial"/>
                <a:ea typeface="Arial"/>
                <a:cs typeface="Arial"/>
                <a:sym typeface="Arial"/>
              </a:rPr>
              <a:t>N </a:t>
            </a:r>
            <a:r>
              <a:rPr b="0" i="0" lang="en-US" sz="1800" u="none">
                <a:solidFill>
                  <a:schemeClr val="dk1"/>
                </a:solidFill>
                <a:latin typeface="Arial"/>
                <a:ea typeface="Arial"/>
                <a:cs typeface="Arial"/>
                <a:sym typeface="Arial"/>
              </a:rPr>
              <a:t>= 106 узлов и одинаковую среднюю степень &lt;</a:t>
            </a:r>
            <a:r>
              <a:rPr b="0" i="1" lang="en-US" sz="1800" u="none">
                <a:solidFill>
                  <a:schemeClr val="dk1"/>
                </a:solidFill>
                <a:latin typeface="Arial"/>
                <a:ea typeface="Arial"/>
                <a:cs typeface="Arial"/>
                <a:sym typeface="Arial"/>
              </a:rPr>
              <a:t>k</a:t>
            </a:r>
            <a:r>
              <a:rPr b="0" i="0" lang="en-US" sz="1800" u="none">
                <a:solidFill>
                  <a:schemeClr val="dk1"/>
                </a:solidFill>
                <a:latin typeface="Arial"/>
                <a:ea typeface="Arial"/>
                <a:cs typeface="Arial"/>
                <a:sym typeface="Arial"/>
              </a:rPr>
              <a:t>&gt; = 10.5.</a:t>
            </a:r>
            <a:br>
              <a:rPr b="0" i="0" lang="en-US" sz="1800" u="none">
                <a:solidFill>
                  <a:schemeClr val="dk1"/>
                </a:solidFill>
                <a:latin typeface="Arial"/>
                <a:ea typeface="Arial"/>
                <a:cs typeface="Arial"/>
                <a:sym typeface="Arial"/>
              </a:rPr>
            </a:br>
            <a:endParaRPr/>
          </a:p>
        </p:txBody>
      </p:sp>
      <p:pic>
        <p:nvPicPr>
          <p:cNvPr id="680" name="Google Shape;680;p43"/>
          <p:cNvPicPr preferRelativeResize="0"/>
          <p:nvPr/>
        </p:nvPicPr>
        <p:blipFill rotWithShape="1">
          <a:blip r:embed="rId3">
            <a:alphaModFix/>
          </a:blip>
          <a:srcRect b="0" l="0" r="0" t="0"/>
          <a:stretch/>
        </p:blipFill>
        <p:spPr>
          <a:xfrm>
            <a:off x="1019175" y="1776412"/>
            <a:ext cx="4076700" cy="2943225"/>
          </a:xfrm>
          <a:prstGeom prst="rect">
            <a:avLst/>
          </a:prstGeom>
          <a:noFill/>
          <a:ln>
            <a:noFill/>
          </a:ln>
        </p:spPr>
      </p:pic>
      <p:sp>
        <p:nvSpPr>
          <p:cNvPr id="681" name="Google Shape;681;p43"/>
          <p:cNvSpPr txBox="1"/>
          <p:nvPr/>
        </p:nvSpPr>
        <p:spPr>
          <a:xfrm>
            <a:off x="5716587" y="2054225"/>
            <a:ext cx="3670300" cy="2308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1800"/>
              <a:buFont typeface="Arial"/>
              <a:buNone/>
            </a:pPr>
            <a:r>
              <a:rPr b="0" i="0" lang="en-US" sz="1800" u="none">
                <a:solidFill>
                  <a:srgbClr val="002060"/>
                </a:solidFill>
                <a:latin typeface="Arial"/>
                <a:ea typeface="Arial"/>
                <a:cs typeface="Arial"/>
                <a:sym typeface="Arial"/>
              </a:rPr>
              <a:t>Andrea Baronchelli, Ramon</a:t>
            </a:r>
            <a:br>
              <a:rPr b="0" i="0" lang="en-US" sz="1800" u="none">
                <a:solidFill>
                  <a:srgbClr val="002060"/>
                </a:solidFill>
                <a:latin typeface="Arial"/>
                <a:ea typeface="Arial"/>
                <a:cs typeface="Arial"/>
                <a:sym typeface="Arial"/>
              </a:rPr>
            </a:br>
            <a:r>
              <a:rPr b="0" i="0" lang="en-US" sz="1800" u="none">
                <a:solidFill>
                  <a:srgbClr val="002060"/>
                </a:solidFill>
                <a:latin typeface="Arial"/>
                <a:ea typeface="Arial"/>
                <a:cs typeface="Arial"/>
                <a:sym typeface="Arial"/>
              </a:rPr>
              <a:t>Ferrer-i-Cancho, Romualdo</a:t>
            </a:r>
            <a:br>
              <a:rPr b="0" i="0" lang="en-US" sz="1800" u="none">
                <a:solidFill>
                  <a:srgbClr val="002060"/>
                </a:solidFill>
                <a:latin typeface="Arial"/>
                <a:ea typeface="Arial"/>
                <a:cs typeface="Arial"/>
                <a:sym typeface="Arial"/>
              </a:rPr>
            </a:br>
            <a:r>
              <a:rPr b="0" i="0" lang="en-US" sz="1800" u="none">
                <a:solidFill>
                  <a:srgbClr val="002060"/>
                </a:solidFill>
                <a:latin typeface="Arial"/>
                <a:ea typeface="Arial"/>
                <a:cs typeface="Arial"/>
                <a:sym typeface="Arial"/>
              </a:rPr>
              <a:t>Pastor-Satorras, Nick</a:t>
            </a:r>
            <a:br>
              <a:rPr b="0" i="0" lang="en-US" sz="1800" u="none">
                <a:solidFill>
                  <a:srgbClr val="002060"/>
                </a:solidFill>
                <a:latin typeface="Arial"/>
                <a:ea typeface="Arial"/>
                <a:cs typeface="Arial"/>
                <a:sym typeface="Arial"/>
              </a:rPr>
            </a:br>
            <a:r>
              <a:rPr b="0" i="0" lang="en-US" sz="1800" u="none">
                <a:solidFill>
                  <a:srgbClr val="002060"/>
                </a:solidFill>
                <a:latin typeface="Arial"/>
                <a:ea typeface="Arial"/>
                <a:cs typeface="Arial"/>
                <a:sym typeface="Arial"/>
              </a:rPr>
              <a:t>Chater, Morten H. Christiansen.</a:t>
            </a:r>
            <a:br>
              <a:rPr b="0" i="0" lang="en-US" sz="1800" u="none">
                <a:solidFill>
                  <a:srgbClr val="002060"/>
                </a:solidFill>
                <a:latin typeface="Arial"/>
                <a:ea typeface="Arial"/>
                <a:cs typeface="Arial"/>
                <a:sym typeface="Arial"/>
              </a:rPr>
            </a:br>
            <a:r>
              <a:rPr b="1" i="0" lang="en-US" sz="1800" u="none">
                <a:solidFill>
                  <a:srgbClr val="002060"/>
                </a:solidFill>
                <a:latin typeface="Arial"/>
                <a:ea typeface="Arial"/>
                <a:cs typeface="Arial"/>
                <a:sym typeface="Arial"/>
              </a:rPr>
              <a:t>Networks in Cognitive Science</a:t>
            </a:r>
            <a:br>
              <a:rPr b="0" i="0" lang="en-US" sz="1800" u="none">
                <a:solidFill>
                  <a:srgbClr val="002060"/>
                </a:solidFill>
                <a:latin typeface="Arial"/>
                <a:ea typeface="Arial"/>
                <a:cs typeface="Arial"/>
                <a:sym typeface="Arial"/>
              </a:rPr>
            </a:br>
            <a:r>
              <a:rPr b="1" i="0" lang="en-US" sz="1800" u="none">
                <a:solidFill>
                  <a:srgbClr val="002060"/>
                </a:solidFill>
                <a:latin typeface="Arial"/>
                <a:ea typeface="Arial"/>
                <a:cs typeface="Arial"/>
                <a:sym typeface="Arial"/>
              </a:rPr>
              <a:t>// </a:t>
            </a:r>
            <a:r>
              <a:rPr b="0" i="0" lang="en-US" sz="1800" u="none">
                <a:solidFill>
                  <a:srgbClr val="002060"/>
                </a:solidFill>
                <a:latin typeface="Arial"/>
                <a:ea typeface="Arial"/>
                <a:cs typeface="Arial"/>
                <a:sym typeface="Arial"/>
              </a:rPr>
              <a:t>Trends in Cognitive Science</a:t>
            </a:r>
            <a:br>
              <a:rPr b="0" i="0" lang="en-US" sz="1800" u="none">
                <a:solidFill>
                  <a:srgbClr val="002060"/>
                </a:solidFill>
                <a:latin typeface="Arial"/>
                <a:ea typeface="Arial"/>
                <a:cs typeface="Arial"/>
                <a:sym typeface="Arial"/>
              </a:rPr>
            </a:br>
            <a:r>
              <a:rPr b="0" i="0" lang="en-US" sz="1800" u="none">
                <a:solidFill>
                  <a:srgbClr val="002060"/>
                </a:solidFill>
                <a:latin typeface="Arial"/>
                <a:ea typeface="Arial"/>
                <a:cs typeface="Arial"/>
                <a:sym typeface="Arial"/>
              </a:rPr>
              <a:t>17(7), 348-360 (2013)</a:t>
            </a:r>
            <a:br>
              <a:rPr b="0" i="0" lang="en-US" sz="1800" u="none">
                <a:solidFill>
                  <a:srgbClr val="002060"/>
                </a:solidFill>
                <a:latin typeface="Arial"/>
                <a:ea typeface="Arial"/>
                <a:cs typeface="Arial"/>
                <a:sym typeface="Arial"/>
              </a:rPr>
            </a:br>
            <a:endParaRPr/>
          </a:p>
        </p:txBody>
      </p:sp>
      <p:sp>
        <p:nvSpPr>
          <p:cNvPr id="682" name="Google Shape;682;p43"/>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683" name="Google Shape;683;p43"/>
          <p:cNvSpPr txBox="1"/>
          <p:nvPr/>
        </p:nvSpPr>
        <p:spPr>
          <a:xfrm>
            <a:off x="8955087" y="6605587"/>
            <a:ext cx="808037"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44"/>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90" name="Google Shape;690;p44"/>
          <p:cNvSpPr/>
          <p:nvPr/>
        </p:nvSpPr>
        <p:spPr>
          <a:xfrm>
            <a:off x="890587" y="395287"/>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91" name="Google Shape;691;p44"/>
          <p:cNvSpPr/>
          <p:nvPr/>
        </p:nvSpPr>
        <p:spPr>
          <a:xfrm>
            <a:off x="404812" y="1709737"/>
            <a:ext cx="9629775" cy="49990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92" name="Google Shape;692;p44"/>
          <p:cNvSpPr txBox="1"/>
          <p:nvPr>
            <p:ph type="title"/>
          </p:nvPr>
        </p:nvSpPr>
        <p:spPr>
          <a:xfrm>
            <a:off x="998537" y="554037"/>
            <a:ext cx="8243887" cy="985837"/>
          </a:xfrm>
          <a:prstGeom prst="rect">
            <a:avLst/>
          </a:prstGeom>
          <a:noFill/>
          <a:ln>
            <a:noFill/>
          </a:ln>
        </p:spPr>
        <p:txBody>
          <a:bodyPr anchorCtr="0" anchor="t" bIns="49700" lIns="99425" spcFirstLastPara="1" rIns="99425" wrap="square" tIns="49700">
            <a:noAutofit/>
          </a:bodyPr>
          <a:lstStyle/>
          <a:p>
            <a:pPr indent="0" lvl="0" marL="0" rtl="0" algn="ctr">
              <a:lnSpc>
                <a:spcPct val="10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Безмасштабные сети</a:t>
            </a:r>
            <a:endParaRPr/>
          </a:p>
        </p:txBody>
      </p:sp>
      <p:sp>
        <p:nvSpPr>
          <p:cNvPr id="693" name="Google Shape;693;p44"/>
          <p:cNvSpPr txBox="1"/>
          <p:nvPr/>
        </p:nvSpPr>
        <p:spPr>
          <a:xfrm>
            <a:off x="855662" y="1800225"/>
            <a:ext cx="8567737" cy="13239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В  1999 году физик из университета Нотр Дам (США) Л.Барабаши (Laszlo Barabasi) вместе со своей аспиранткой Р.Альберт (Reka Albert)  решили исследовать закон распределения узлов некоторых реальных сетей по числу связей.</a:t>
            </a:r>
            <a:endParaRPr/>
          </a:p>
        </p:txBody>
      </p:sp>
      <p:grpSp>
        <p:nvGrpSpPr>
          <p:cNvPr id="694" name="Google Shape;694;p44"/>
          <p:cNvGrpSpPr/>
          <p:nvPr/>
        </p:nvGrpSpPr>
        <p:grpSpPr>
          <a:xfrm>
            <a:off x="1911350" y="3584575"/>
            <a:ext cx="2324929" cy="3074987"/>
            <a:chOff x="3428" y="352"/>
            <a:chExt cx="1534" cy="1867"/>
          </a:xfrm>
        </p:grpSpPr>
        <p:pic>
          <p:nvPicPr>
            <p:cNvPr id="695" name="Google Shape;695;p44"/>
            <p:cNvPicPr preferRelativeResize="0"/>
            <p:nvPr/>
          </p:nvPicPr>
          <p:blipFill rotWithShape="1">
            <a:blip r:embed="rId3">
              <a:alphaModFix/>
            </a:blip>
            <a:srcRect b="0" l="0" r="0" t="0"/>
            <a:stretch/>
          </p:blipFill>
          <p:spPr>
            <a:xfrm>
              <a:off x="3428" y="352"/>
              <a:ext cx="1395" cy="1867"/>
            </a:xfrm>
            <a:prstGeom prst="rect">
              <a:avLst/>
            </a:prstGeom>
            <a:noFill/>
            <a:ln>
              <a:noFill/>
            </a:ln>
          </p:spPr>
        </p:pic>
        <p:sp>
          <p:nvSpPr>
            <p:cNvPr id="696" name="Google Shape;696;p44"/>
            <p:cNvSpPr txBox="1"/>
            <p:nvPr/>
          </p:nvSpPr>
          <p:spPr>
            <a:xfrm rot="5400000">
              <a:off x="4442" y="1114"/>
              <a:ext cx="829" cy="212"/>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chemeClr val="lt1"/>
                </a:buClr>
                <a:buSzPts val="1600"/>
                <a:buFont typeface="Arial"/>
                <a:buNone/>
              </a:pPr>
              <a:r>
                <a:rPr b="1" i="0" lang="en-US" sz="1600" u="none">
                  <a:solidFill>
                    <a:schemeClr val="lt1"/>
                  </a:solidFill>
                  <a:latin typeface="Arial"/>
                  <a:ea typeface="Arial"/>
                  <a:cs typeface="Arial"/>
                  <a:sym typeface="Arial"/>
                </a:rPr>
                <a:t>Expected</a:t>
              </a:r>
              <a:endParaRPr/>
            </a:p>
          </p:txBody>
        </p:sp>
      </p:grpSp>
      <p:grpSp>
        <p:nvGrpSpPr>
          <p:cNvPr id="697" name="Google Shape;697;p44"/>
          <p:cNvGrpSpPr/>
          <p:nvPr/>
        </p:nvGrpSpPr>
        <p:grpSpPr>
          <a:xfrm>
            <a:off x="5759450" y="3563937"/>
            <a:ext cx="2932112" cy="3014662"/>
            <a:chOff x="3214" y="2147"/>
            <a:chExt cx="1847" cy="1899"/>
          </a:xfrm>
        </p:grpSpPr>
        <p:grpSp>
          <p:nvGrpSpPr>
            <p:cNvPr id="698" name="Google Shape;698;p44"/>
            <p:cNvGrpSpPr/>
            <p:nvPr/>
          </p:nvGrpSpPr>
          <p:grpSpPr>
            <a:xfrm>
              <a:off x="3214" y="2147"/>
              <a:ext cx="1847" cy="1899"/>
              <a:chOff x="3214" y="2147"/>
              <a:chExt cx="1847" cy="1899"/>
            </a:xfrm>
          </p:grpSpPr>
          <p:pic>
            <p:nvPicPr>
              <p:cNvPr id="699" name="Google Shape;699;p44"/>
              <p:cNvPicPr preferRelativeResize="0"/>
              <p:nvPr/>
            </p:nvPicPr>
            <p:blipFill rotWithShape="1">
              <a:blip r:embed="rId4">
                <a:alphaModFix/>
              </a:blip>
              <a:srcRect b="0" l="0" r="0" t="5058"/>
              <a:stretch/>
            </p:blipFill>
            <p:spPr>
              <a:xfrm>
                <a:off x="3214" y="2147"/>
                <a:ext cx="1684" cy="1899"/>
              </a:xfrm>
              <a:prstGeom prst="rect">
                <a:avLst/>
              </a:prstGeom>
              <a:noFill/>
              <a:ln>
                <a:noFill/>
              </a:ln>
            </p:spPr>
          </p:pic>
          <p:sp>
            <p:nvSpPr>
              <p:cNvPr id="700" name="Google Shape;700;p44"/>
              <p:cNvSpPr txBox="1"/>
              <p:nvPr/>
            </p:nvSpPr>
            <p:spPr>
              <a:xfrm>
                <a:off x="3965" y="2293"/>
                <a:ext cx="1096"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Arial"/>
                  <a:buNone/>
                </a:pPr>
                <a:r>
                  <a:rPr b="0" i="0" lang="en-US" sz="2000" u="none">
                    <a:solidFill>
                      <a:srgbClr val="FF0000"/>
                    </a:solidFill>
                    <a:latin typeface="Arial"/>
                    <a:ea typeface="Arial"/>
                    <a:cs typeface="Arial"/>
                    <a:sym typeface="Arial"/>
                  </a:rPr>
                  <a:t>P(k)  ~ k</a:t>
                </a:r>
                <a:r>
                  <a:rPr b="0" baseline="30000" i="0" lang="en-US" sz="2000" u="none">
                    <a:solidFill>
                      <a:srgbClr val="FF0000"/>
                    </a:solidFill>
                    <a:latin typeface="Arial"/>
                    <a:ea typeface="Arial"/>
                    <a:cs typeface="Arial"/>
                    <a:sym typeface="Arial"/>
                  </a:rPr>
                  <a:t>-</a:t>
                </a:r>
                <a:r>
                  <a:rPr b="0" baseline="30000" i="0" lang="en-US" sz="2000" u="none">
                    <a:solidFill>
                      <a:srgbClr val="FF0000"/>
                    </a:solidFill>
                    <a:latin typeface="Noto Sans Symbols"/>
                    <a:ea typeface="Noto Sans Symbols"/>
                    <a:cs typeface="Noto Sans Symbols"/>
                    <a:sym typeface="Noto Sans Symbols"/>
                  </a:rPr>
                  <a:t>γ</a:t>
                </a:r>
                <a:endParaRPr/>
              </a:p>
            </p:txBody>
          </p:sp>
          <p:sp>
            <p:nvSpPr>
              <p:cNvPr id="701" name="Google Shape;701;p44"/>
              <p:cNvSpPr txBox="1"/>
              <p:nvPr/>
            </p:nvSpPr>
            <p:spPr>
              <a:xfrm rot="5400000">
                <a:off x="4457" y="2971"/>
                <a:ext cx="826" cy="212"/>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chemeClr val="lt1"/>
                  </a:buClr>
                  <a:buSzPts val="1600"/>
                  <a:buFont typeface="Arial"/>
                  <a:buNone/>
                </a:pPr>
                <a:r>
                  <a:rPr b="1" i="0" lang="en-US" sz="1600" u="none">
                    <a:solidFill>
                      <a:schemeClr val="lt1"/>
                    </a:solidFill>
                    <a:latin typeface="Arial"/>
                    <a:ea typeface="Arial"/>
                    <a:cs typeface="Arial"/>
                    <a:sym typeface="Arial"/>
                  </a:rPr>
                  <a:t>Found</a:t>
                </a:r>
                <a:endParaRPr/>
              </a:p>
            </p:txBody>
          </p:sp>
        </p:grpSp>
        <p:sp>
          <p:nvSpPr>
            <p:cNvPr id="702" name="Google Shape;702;p44"/>
            <p:cNvSpPr txBox="1"/>
            <p:nvPr/>
          </p:nvSpPr>
          <p:spPr>
            <a:xfrm>
              <a:off x="3519" y="3228"/>
              <a:ext cx="805" cy="25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703" name="Google Shape;703;p44"/>
          <p:cNvSpPr txBox="1"/>
          <p:nvPr/>
        </p:nvSpPr>
        <p:spPr>
          <a:xfrm>
            <a:off x="2103437" y="3248025"/>
            <a:ext cx="1728787"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2000"/>
              <a:buFont typeface="Arial"/>
              <a:buNone/>
            </a:pPr>
            <a:r>
              <a:rPr b="1" i="1" lang="en-US" sz="2000" u="none">
                <a:solidFill>
                  <a:srgbClr val="0070C0"/>
                </a:solidFill>
                <a:latin typeface="Arial"/>
                <a:ea typeface="Arial"/>
                <a:cs typeface="Arial"/>
                <a:sym typeface="Arial"/>
              </a:rPr>
              <a:t>Ожидалось</a:t>
            </a:r>
            <a:endParaRPr/>
          </a:p>
        </p:txBody>
      </p:sp>
      <p:sp>
        <p:nvSpPr>
          <p:cNvPr id="704" name="Google Shape;704;p44"/>
          <p:cNvSpPr txBox="1"/>
          <p:nvPr/>
        </p:nvSpPr>
        <p:spPr>
          <a:xfrm>
            <a:off x="6232525" y="3201987"/>
            <a:ext cx="1728787"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2000"/>
              <a:buFont typeface="Arial"/>
              <a:buNone/>
            </a:pPr>
            <a:r>
              <a:rPr b="1" i="1" lang="en-US" sz="2000" u="none">
                <a:solidFill>
                  <a:srgbClr val="0070C0"/>
                </a:solidFill>
                <a:latin typeface="Arial"/>
                <a:ea typeface="Arial"/>
                <a:cs typeface="Arial"/>
                <a:sym typeface="Arial"/>
              </a:rPr>
              <a:t>Получилось</a:t>
            </a:r>
            <a:endParaRPr/>
          </a:p>
        </p:txBody>
      </p:sp>
      <p:sp>
        <p:nvSpPr>
          <p:cNvPr id="705" name="Google Shape;705;p44"/>
          <p:cNvSpPr/>
          <p:nvPr/>
        </p:nvSpPr>
        <p:spPr>
          <a:xfrm>
            <a:off x="4443412" y="4572000"/>
            <a:ext cx="982662" cy="498475"/>
          </a:xfrm>
          <a:prstGeom prst="rightArrow">
            <a:avLst>
              <a:gd fmla="val 16120" name="adj1"/>
              <a:gd fmla="val 50000" name="adj2"/>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06" name="Google Shape;706;p44"/>
          <p:cNvSpPr txBox="1"/>
          <p:nvPr/>
        </p:nvSpPr>
        <p:spPr>
          <a:xfrm>
            <a:off x="3160712" y="1217612"/>
            <a:ext cx="4033837"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Распределение степеней</a:t>
            </a:r>
            <a:endParaRPr/>
          </a:p>
        </p:txBody>
      </p:sp>
      <p:sp>
        <p:nvSpPr>
          <p:cNvPr id="707" name="Google Shape;707;p44"/>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708" name="Google Shape;708;p44"/>
          <p:cNvSpPr txBox="1"/>
          <p:nvPr/>
        </p:nvSpPr>
        <p:spPr>
          <a:xfrm>
            <a:off x="9026525" y="6605587"/>
            <a:ext cx="73660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45"/>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15" name="Google Shape;715;p45"/>
          <p:cNvSpPr/>
          <p:nvPr/>
        </p:nvSpPr>
        <p:spPr>
          <a:xfrm>
            <a:off x="890587" y="395287"/>
            <a:ext cx="8351837" cy="10874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16" name="Google Shape;716;p45"/>
          <p:cNvSpPr/>
          <p:nvPr/>
        </p:nvSpPr>
        <p:spPr>
          <a:xfrm>
            <a:off x="404812" y="1609725"/>
            <a:ext cx="9629775" cy="509905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17" name="Google Shape;717;p45"/>
          <p:cNvSpPr txBox="1"/>
          <p:nvPr>
            <p:ph type="title"/>
          </p:nvPr>
        </p:nvSpPr>
        <p:spPr>
          <a:xfrm>
            <a:off x="1177925" y="373062"/>
            <a:ext cx="8083550" cy="665162"/>
          </a:xfrm>
          <a:prstGeom prst="rect">
            <a:avLst/>
          </a:prstGeom>
          <a:noFill/>
          <a:ln>
            <a:noFill/>
          </a:ln>
        </p:spPr>
        <p:txBody>
          <a:bodyPr anchorCtr="0" anchor="t" bIns="49700" lIns="99425" spcFirstLastPara="1" rIns="99425" wrap="square" tIns="49700">
            <a:normAutofit/>
          </a:bodyPr>
          <a:lstStyle/>
          <a:p>
            <a:pPr indent="0" lvl="0" marL="0" rtl="0" algn="ctr">
              <a:lnSpc>
                <a:spcPct val="100000"/>
              </a:lnSpc>
              <a:spcBef>
                <a:spcPts val="0"/>
              </a:spcBef>
              <a:spcAft>
                <a:spcPts val="0"/>
              </a:spcAft>
              <a:buClr>
                <a:schemeClr val="dk1"/>
              </a:buClr>
              <a:buSzPts val="3600"/>
              <a:buFont typeface="Calibri"/>
              <a:buNone/>
            </a:pPr>
            <a:r>
              <a:rPr b="1" i="0" lang="en-US" sz="3600" u="none">
                <a:solidFill>
                  <a:schemeClr val="dk1"/>
                </a:solidFill>
                <a:latin typeface="Calibri"/>
                <a:ea typeface="Calibri"/>
                <a:cs typeface="Calibri"/>
                <a:sym typeface="Calibri"/>
              </a:rPr>
              <a:t>Безмасштабные сети</a:t>
            </a:r>
            <a:endParaRPr/>
          </a:p>
        </p:txBody>
      </p:sp>
      <p:sp>
        <p:nvSpPr>
          <p:cNvPr id="718" name="Google Shape;718;p45"/>
          <p:cNvSpPr txBox="1"/>
          <p:nvPr/>
        </p:nvSpPr>
        <p:spPr>
          <a:xfrm>
            <a:off x="455612" y="1644650"/>
            <a:ext cx="9401175" cy="13239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Модель Барабаши — Альберт — одна из нескольких предложенных моделей со степенным распределением, которые генерируют безмасштабные сети. Она включает в себя две важные общие концепции: рост сети и принцип предпочтительного присоединения (ПП)</a:t>
            </a:r>
            <a:endParaRPr/>
          </a:p>
        </p:txBody>
      </p:sp>
      <p:sp>
        <p:nvSpPr>
          <p:cNvPr id="719" name="Google Shape;719;p45"/>
          <p:cNvSpPr txBox="1"/>
          <p:nvPr/>
        </p:nvSpPr>
        <p:spPr>
          <a:xfrm>
            <a:off x="3122612" y="1038225"/>
            <a:ext cx="4032250"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Распределение степеней</a:t>
            </a:r>
            <a:endParaRPr/>
          </a:p>
        </p:txBody>
      </p:sp>
      <p:sp>
        <p:nvSpPr>
          <p:cNvPr id="720" name="Google Shape;720;p45"/>
          <p:cNvSpPr txBox="1"/>
          <p:nvPr/>
        </p:nvSpPr>
        <p:spPr>
          <a:xfrm>
            <a:off x="404812" y="2962275"/>
            <a:ext cx="9791700" cy="37861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Обе концепции широко представлены в сетях реального мира. Рост значит, что число узлов сети увеличивается со временем.</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Принцип предпочтительного присоединения заключается в том, что чем больше связей имеет узел, тем более предпочтительно для него создание новых связей. Узлы с наибольшей степенью имеют больше возможностей забирать себе связи, добавляемые в сеть.</a:t>
            </a:r>
            <a:endParaRPr/>
          </a:p>
          <a:p>
            <a:pPr indent="0" lvl="0" marL="0" marR="0" rtl="0" algn="l">
              <a:lnSpc>
                <a:spcPct val="10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Принцип предпочтительного присоединения </a:t>
            </a:r>
            <a:r>
              <a:rPr b="0" i="0" lang="en-US" sz="2000" u="none">
                <a:solidFill>
                  <a:schemeClr val="dk1"/>
                </a:solidFill>
                <a:latin typeface="Arial"/>
                <a:ea typeface="Arial"/>
                <a:cs typeface="Arial"/>
                <a:sym typeface="Arial"/>
              </a:rPr>
              <a:t>— пример положительной обратной связи, где изначально случайные вариации (один узел изначально имеет больше ссылок или начинает собирать ссылки раньше других) автоматически усиливаются, тем самым значительно увеличивая разрыв. Это также иногда называют </a:t>
            </a:r>
            <a:r>
              <a:rPr b="0" i="0" lang="en-US" sz="2000" u="sng">
                <a:solidFill>
                  <a:schemeClr val="dk1"/>
                </a:solidFill>
                <a:latin typeface="Arial"/>
                <a:ea typeface="Arial"/>
                <a:cs typeface="Arial"/>
                <a:sym typeface="Arial"/>
                <a:hlinkClick r:id="rId3">
                  <a:extLst>
                    <a:ext uri="{A12FA001-AC4F-418D-AE19-62706E023703}">
                      <ahyp:hlinkClr val="tx"/>
                    </a:ext>
                  </a:extLst>
                </a:hlinkClick>
              </a:rPr>
              <a:t>эффектом Матфея</a:t>
            </a:r>
            <a:r>
              <a:rPr b="0" i="0" lang="en-US" sz="2000" u="none">
                <a:solidFill>
                  <a:schemeClr val="dk1"/>
                </a:solidFill>
                <a:latin typeface="Arial"/>
                <a:ea typeface="Arial"/>
                <a:cs typeface="Arial"/>
                <a:sym typeface="Arial"/>
              </a:rPr>
              <a:t>— пример положительной обратной связи, где изначально случайные вариации (один узел изначально имеет больше ссылок или начинает собирать ссылки раньше других) автоматически усиливаются, тем самым значительно увеличивая разрыв. Это также иногда называют эффектом Матфея, «богатые становятся богаче», или </a:t>
            </a:r>
            <a:r>
              <a:rPr b="0" i="0" lang="en-US" sz="2000" u="sng">
                <a:solidFill>
                  <a:schemeClr val="dk1"/>
                </a:solidFill>
                <a:latin typeface="Arial"/>
                <a:ea typeface="Arial"/>
                <a:cs typeface="Arial"/>
                <a:sym typeface="Arial"/>
                <a:hlinkClick r:id="rId4">
                  <a:extLst>
                    <a:ext uri="{A12FA001-AC4F-418D-AE19-62706E023703}">
                      <ahyp:hlinkClr val="tx"/>
                    </a:ext>
                  </a:extLst>
                </a:hlinkClick>
              </a:rPr>
              <a:t>автокатализом</a:t>
            </a:r>
            <a:r>
              <a:rPr b="0" i="0" lang="en-US" sz="2000" u="none">
                <a:solidFill>
                  <a:schemeClr val="dk1"/>
                </a:solidFill>
                <a:latin typeface="Arial"/>
                <a:ea typeface="Arial"/>
                <a:cs typeface="Arial"/>
                <a:sym typeface="Arial"/>
              </a:rPr>
              <a:t> в химии.</a:t>
            </a:r>
            <a:endParaRPr/>
          </a:p>
        </p:txBody>
      </p:sp>
      <p:sp>
        <p:nvSpPr>
          <p:cNvPr id="721" name="Google Shape;721;p45"/>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722" name="Google Shape;722;p45"/>
          <p:cNvSpPr txBox="1"/>
          <p:nvPr/>
        </p:nvSpPr>
        <p:spPr>
          <a:xfrm>
            <a:off x="9026525" y="6605587"/>
            <a:ext cx="73660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46"/>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29" name="Google Shape;729;p46"/>
          <p:cNvSpPr/>
          <p:nvPr/>
        </p:nvSpPr>
        <p:spPr>
          <a:xfrm>
            <a:off x="890587" y="395287"/>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30" name="Google Shape;730;p46"/>
          <p:cNvSpPr/>
          <p:nvPr/>
        </p:nvSpPr>
        <p:spPr>
          <a:xfrm>
            <a:off x="404812" y="1709737"/>
            <a:ext cx="9629775" cy="49990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31" name="Google Shape;731;p46"/>
          <p:cNvSpPr txBox="1"/>
          <p:nvPr>
            <p:ph type="title"/>
          </p:nvPr>
        </p:nvSpPr>
        <p:spPr>
          <a:xfrm>
            <a:off x="998537" y="554037"/>
            <a:ext cx="8243887" cy="985837"/>
          </a:xfrm>
          <a:prstGeom prst="rect">
            <a:avLst/>
          </a:prstGeom>
          <a:noFill/>
          <a:ln>
            <a:noFill/>
          </a:ln>
        </p:spPr>
        <p:txBody>
          <a:bodyPr anchorCtr="0" anchor="t" bIns="49700" lIns="99425" spcFirstLastPara="1" rIns="99425" wrap="square" tIns="49700">
            <a:noAutofit/>
          </a:bodyPr>
          <a:lstStyle/>
          <a:p>
            <a:pPr indent="0" lvl="0" marL="0" rtl="0" algn="ctr">
              <a:lnSpc>
                <a:spcPct val="10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Безмасштабные сети</a:t>
            </a:r>
            <a:endParaRPr/>
          </a:p>
        </p:txBody>
      </p:sp>
      <p:sp>
        <p:nvSpPr>
          <p:cNvPr id="732" name="Google Shape;732;p46"/>
          <p:cNvSpPr txBox="1"/>
          <p:nvPr/>
        </p:nvSpPr>
        <p:spPr>
          <a:xfrm>
            <a:off x="388937" y="1682750"/>
            <a:ext cx="9355137" cy="13239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Алгоритм предпочтительного присоединения</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Сеть начинается с начальной сетки с </a:t>
            </a:r>
            <a:r>
              <a:rPr b="1" i="1" lang="en-US" sz="2000" u="none">
                <a:solidFill>
                  <a:schemeClr val="dk1"/>
                </a:solidFill>
                <a:latin typeface="Arial"/>
                <a:ea typeface="Arial"/>
                <a:cs typeface="Arial"/>
                <a:sym typeface="Arial"/>
              </a:rPr>
              <a:t>m</a:t>
            </a:r>
            <a:r>
              <a:rPr b="1" baseline="-25000" i="1" lang="en-US" sz="2000" u="none">
                <a:solidFill>
                  <a:schemeClr val="dk1"/>
                </a:solidFill>
                <a:latin typeface="Arial"/>
                <a:ea typeface="Arial"/>
                <a:cs typeface="Arial"/>
                <a:sym typeface="Arial"/>
              </a:rPr>
              <a:t>0</a:t>
            </a:r>
            <a:r>
              <a:rPr b="1" i="1" lang="en-US" sz="2000" u="none">
                <a:solidFill>
                  <a:schemeClr val="dk1"/>
                </a:solidFill>
                <a:latin typeface="Arial"/>
                <a:ea typeface="Arial"/>
                <a:cs typeface="Arial"/>
                <a:sym typeface="Arial"/>
              </a:rPr>
              <a:t> </a:t>
            </a:r>
            <a:r>
              <a:rPr b="0" i="0" lang="en-US" sz="2000" u="none">
                <a:solidFill>
                  <a:schemeClr val="dk1"/>
                </a:solidFill>
                <a:latin typeface="Arial"/>
                <a:ea typeface="Arial"/>
                <a:cs typeface="Arial"/>
                <a:sym typeface="Arial"/>
              </a:rPr>
              <a:t> узлами. </a:t>
            </a:r>
            <a:r>
              <a:rPr b="1" i="1" lang="en-US" sz="2000" u="none">
                <a:solidFill>
                  <a:schemeClr val="dk1"/>
                </a:solidFill>
                <a:latin typeface="Arial"/>
                <a:ea typeface="Arial"/>
                <a:cs typeface="Arial"/>
                <a:sym typeface="Arial"/>
              </a:rPr>
              <a:t>m</a:t>
            </a:r>
            <a:r>
              <a:rPr b="1" baseline="-25000" i="1" lang="en-US" sz="2000" u="none">
                <a:solidFill>
                  <a:schemeClr val="dk1"/>
                </a:solidFill>
                <a:latin typeface="Arial"/>
                <a:ea typeface="Arial"/>
                <a:cs typeface="Arial"/>
                <a:sym typeface="Arial"/>
              </a:rPr>
              <a:t>0</a:t>
            </a:r>
            <a:r>
              <a:rPr b="0" i="0" lang="en-US" sz="2000" u="none">
                <a:solidFill>
                  <a:schemeClr val="dk1"/>
                </a:solidFill>
                <a:latin typeface="Arial"/>
                <a:ea typeface="Arial"/>
                <a:cs typeface="Arial"/>
                <a:sym typeface="Arial"/>
              </a:rPr>
              <a:t> &gt;=2 </a:t>
            </a:r>
            <a:r>
              <a:rPr b="0" i="0" lang="en-US" sz="1900" u="none">
                <a:solidFill>
                  <a:schemeClr val="dk1"/>
                </a:solidFill>
                <a:latin typeface="Arial"/>
                <a:ea typeface="Arial"/>
                <a:cs typeface="Arial"/>
                <a:sym typeface="Arial"/>
              </a:rPr>
              <a:t> </a:t>
            </a:r>
            <a:r>
              <a:rPr b="0" i="0" lang="en-US" sz="2000" u="none">
                <a:solidFill>
                  <a:schemeClr val="dk1"/>
                </a:solidFill>
                <a:latin typeface="Arial"/>
                <a:ea typeface="Arial"/>
                <a:cs typeface="Arial"/>
                <a:sym typeface="Arial"/>
              </a:rPr>
              <a:t>и степень каждого узла в начальной сети должна быть не меньше 1, иначе он всегда будет отделен от остальной части сети.</a:t>
            </a:r>
            <a:endParaRPr/>
          </a:p>
        </p:txBody>
      </p:sp>
      <p:sp>
        <p:nvSpPr>
          <p:cNvPr id="733" name="Google Shape;733;p46"/>
          <p:cNvSpPr txBox="1"/>
          <p:nvPr/>
        </p:nvSpPr>
        <p:spPr>
          <a:xfrm>
            <a:off x="3160712" y="1217612"/>
            <a:ext cx="4033837"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Распределение степеней</a:t>
            </a:r>
            <a:endParaRPr/>
          </a:p>
        </p:txBody>
      </p:sp>
      <p:pic>
        <p:nvPicPr>
          <p:cNvPr id="734" name="Google Shape;734;p46"/>
          <p:cNvPicPr preferRelativeResize="0"/>
          <p:nvPr/>
        </p:nvPicPr>
        <p:blipFill rotWithShape="1">
          <a:blip r:embed="rId3">
            <a:alphaModFix/>
          </a:blip>
          <a:srcRect b="0" l="0" r="0" t="0"/>
          <a:stretch/>
        </p:blipFill>
        <p:spPr>
          <a:xfrm>
            <a:off x="7194550" y="2927350"/>
            <a:ext cx="2668587" cy="2668587"/>
          </a:xfrm>
          <a:prstGeom prst="rect">
            <a:avLst/>
          </a:prstGeom>
          <a:noFill/>
          <a:ln>
            <a:noFill/>
          </a:ln>
        </p:spPr>
      </p:pic>
      <p:sp>
        <p:nvSpPr>
          <p:cNvPr id="735" name="Google Shape;735;p46"/>
          <p:cNvSpPr txBox="1"/>
          <p:nvPr/>
        </p:nvSpPr>
        <p:spPr>
          <a:xfrm>
            <a:off x="431800" y="2973387"/>
            <a:ext cx="6591300" cy="369252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В каждый момент времени в сеть добавляется новый узел. Каждый новый узел соединяется с существующими узлами с вероятностью, пропорциональной числу связей этих узлов. Формально, вероятность  </a:t>
            </a:r>
            <a:r>
              <a:rPr b="1" i="1" lang="en-US" sz="1800" u="none">
                <a:solidFill>
                  <a:schemeClr val="dk1"/>
                </a:solidFill>
                <a:latin typeface="Arial"/>
                <a:ea typeface="Arial"/>
                <a:cs typeface="Arial"/>
                <a:sym typeface="Arial"/>
              </a:rPr>
              <a:t>p</a:t>
            </a:r>
            <a:r>
              <a:rPr b="1" baseline="-25000" i="1" lang="en-US" sz="1800" u="none">
                <a:solidFill>
                  <a:schemeClr val="dk1"/>
                </a:solidFill>
                <a:latin typeface="Arial"/>
                <a:ea typeface="Arial"/>
                <a:cs typeface="Arial"/>
                <a:sym typeface="Arial"/>
              </a:rPr>
              <a:t>i</a:t>
            </a:r>
            <a:r>
              <a:rPr b="0" i="0" lang="en-US" sz="1800" u="none">
                <a:solidFill>
                  <a:schemeClr val="dk1"/>
                </a:solidFill>
                <a:latin typeface="Arial"/>
                <a:ea typeface="Arial"/>
                <a:cs typeface="Arial"/>
                <a:sym typeface="Arial"/>
              </a:rPr>
              <a:t>  того, что новый узел соединится с узлом</a:t>
            </a:r>
            <a:r>
              <a:rPr b="1" i="1" lang="en-US" sz="1800" u="none">
                <a:solidFill>
                  <a:schemeClr val="dk1"/>
                </a:solidFill>
                <a:latin typeface="Arial"/>
                <a:ea typeface="Arial"/>
                <a:cs typeface="Arial"/>
                <a:sym typeface="Arial"/>
              </a:rPr>
              <a:t> i </a:t>
            </a:r>
            <a:r>
              <a:rPr b="0" i="0" lang="en-US" sz="1800" u="none">
                <a:solidFill>
                  <a:schemeClr val="dk1"/>
                </a:solidFill>
                <a:latin typeface="Arial"/>
                <a:ea typeface="Arial"/>
                <a:cs typeface="Arial"/>
                <a:sym typeface="Arial"/>
              </a:rPr>
              <a:t>равна:</a:t>
            </a:r>
            <a:endParaRPr/>
          </a:p>
          <a:p>
            <a:pPr indent="0" lvl="1" marL="45720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Где </a:t>
            </a:r>
            <a:r>
              <a:rPr b="1" i="1" lang="en-US" sz="1800" u="none">
                <a:solidFill>
                  <a:schemeClr val="dk1"/>
                </a:solidFill>
                <a:latin typeface="Arial"/>
                <a:ea typeface="Arial"/>
                <a:cs typeface="Arial"/>
                <a:sym typeface="Arial"/>
              </a:rPr>
              <a:t>k</a:t>
            </a:r>
            <a:r>
              <a:rPr b="1" baseline="-25000" i="1" lang="en-US" sz="1800" u="none">
                <a:solidFill>
                  <a:schemeClr val="dk1"/>
                </a:solidFill>
                <a:latin typeface="Arial"/>
                <a:ea typeface="Arial"/>
                <a:cs typeface="Arial"/>
                <a:sym typeface="Arial"/>
              </a:rPr>
              <a:t>i</a:t>
            </a:r>
            <a:r>
              <a:rPr b="0" i="0" lang="en-US" sz="1800" u="none">
                <a:solidFill>
                  <a:schemeClr val="dk1"/>
                </a:solidFill>
                <a:latin typeface="Arial"/>
                <a:ea typeface="Arial"/>
                <a:cs typeface="Arial"/>
                <a:sym typeface="Arial"/>
              </a:rPr>
              <a:t> — степень i-го узла, а в знаменателе суммируются степени всех существующих узлов. Наиболее связанные узлы («хабы»), как правило, накапливают ещё больше связей, тогда как узлы с небольшим числом связей вряд ли будут выбраны для присоединения новых узлов. Новые узлы имеют «предпочтение» соединяться с наиболее связанными узлами.</a:t>
            </a:r>
            <a:endParaRPr/>
          </a:p>
        </p:txBody>
      </p:sp>
      <p:sp>
        <p:nvSpPr>
          <p:cNvPr descr="p_{i}" id="736" name="Google Shape;736;p46"/>
          <p:cNvSpPr txBox="1"/>
          <p:nvPr/>
        </p:nvSpPr>
        <p:spPr>
          <a:xfrm>
            <a:off x="8709025" y="-762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descr="{\displaystyle p_{i}={k_{i} \over \sum _{j}k_{j}}}" id="737" name="Google Shape;737;p46"/>
          <p:cNvSpPr txBox="1"/>
          <p:nvPr/>
        </p:nvSpPr>
        <p:spPr>
          <a:xfrm>
            <a:off x="619125" y="228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descr="k_i" id="738" name="Google Shape;738;p46"/>
          <p:cNvSpPr txBox="1"/>
          <p:nvPr/>
        </p:nvSpPr>
        <p:spPr>
          <a:xfrm>
            <a:off x="612775" y="5334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pic>
        <p:nvPicPr>
          <p:cNvPr id="739" name="Google Shape;739;p46"/>
          <p:cNvPicPr preferRelativeResize="0"/>
          <p:nvPr/>
        </p:nvPicPr>
        <p:blipFill rotWithShape="1">
          <a:blip r:embed="rId4">
            <a:alphaModFix/>
          </a:blip>
          <a:srcRect b="0" l="0" r="0" t="0"/>
          <a:stretch/>
        </p:blipFill>
        <p:spPr>
          <a:xfrm>
            <a:off x="3857625" y="4262437"/>
            <a:ext cx="952500" cy="476250"/>
          </a:xfrm>
          <a:prstGeom prst="rect">
            <a:avLst/>
          </a:prstGeom>
          <a:noFill/>
          <a:ln>
            <a:noFill/>
          </a:ln>
        </p:spPr>
      </p:pic>
      <p:sp>
        <p:nvSpPr>
          <p:cNvPr id="740" name="Google Shape;740;p46"/>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741" name="Google Shape;741;p46"/>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6" name="Shape 746"/>
        <p:cNvGrpSpPr/>
        <p:nvPr/>
      </p:nvGrpSpPr>
      <p:grpSpPr>
        <a:xfrm>
          <a:off x="0" y="0"/>
          <a:ext cx="0" cy="0"/>
          <a:chOff x="0" y="0"/>
          <a:chExt cx="0" cy="0"/>
        </a:xfrm>
      </p:grpSpPr>
      <p:grpSp>
        <p:nvGrpSpPr>
          <p:cNvPr id="747" name="Google Shape;747;p47"/>
          <p:cNvGrpSpPr/>
          <p:nvPr/>
        </p:nvGrpSpPr>
        <p:grpSpPr>
          <a:xfrm>
            <a:off x="242887" y="322262"/>
            <a:ext cx="9791700" cy="6553200"/>
            <a:chOff x="242888" y="322263"/>
            <a:chExt cx="9792393" cy="6553200"/>
          </a:xfrm>
        </p:grpSpPr>
        <p:sp>
          <p:nvSpPr>
            <p:cNvPr id="748" name="Google Shape;748;p47"/>
            <p:cNvSpPr/>
            <p:nvPr/>
          </p:nvSpPr>
          <p:spPr>
            <a:xfrm>
              <a:off x="242888" y="322263"/>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49" name="Google Shape;749;p47"/>
            <p:cNvSpPr/>
            <p:nvPr/>
          </p:nvSpPr>
          <p:spPr>
            <a:xfrm>
              <a:off x="890588" y="395288"/>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50" name="Google Shape;750;p47"/>
            <p:cNvSpPr/>
            <p:nvPr/>
          </p:nvSpPr>
          <p:spPr>
            <a:xfrm>
              <a:off x="404780" y="1731821"/>
              <a:ext cx="9630501" cy="4999675"/>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pic>
        <p:nvPicPr>
          <p:cNvPr id="751" name="Google Shape;751;p47"/>
          <p:cNvPicPr preferRelativeResize="0"/>
          <p:nvPr/>
        </p:nvPicPr>
        <p:blipFill rotWithShape="1">
          <a:blip r:embed="rId3">
            <a:alphaModFix/>
          </a:blip>
          <a:srcRect b="0" l="0" r="0" t="0"/>
          <a:stretch/>
        </p:blipFill>
        <p:spPr>
          <a:xfrm>
            <a:off x="1736725" y="1725612"/>
            <a:ext cx="6804025" cy="4827587"/>
          </a:xfrm>
          <a:prstGeom prst="rect">
            <a:avLst/>
          </a:prstGeom>
          <a:noFill/>
          <a:ln>
            <a:noFill/>
          </a:ln>
        </p:spPr>
      </p:pic>
      <p:sp>
        <p:nvSpPr>
          <p:cNvPr id="752" name="Google Shape;752;p47"/>
          <p:cNvSpPr txBox="1"/>
          <p:nvPr>
            <p:ph type="title"/>
          </p:nvPr>
        </p:nvSpPr>
        <p:spPr>
          <a:xfrm>
            <a:off x="998537" y="554037"/>
            <a:ext cx="8243887" cy="985837"/>
          </a:xfrm>
          <a:prstGeom prst="rect">
            <a:avLst/>
          </a:prstGeom>
          <a:noFill/>
          <a:ln>
            <a:noFill/>
          </a:ln>
        </p:spPr>
        <p:txBody>
          <a:bodyPr anchorCtr="0" anchor="t" bIns="49700" lIns="99425" spcFirstLastPara="1" rIns="99425" wrap="square" tIns="49700">
            <a:noAutofit/>
          </a:bodyPr>
          <a:lstStyle/>
          <a:p>
            <a:pPr indent="0" lvl="0" marL="0" rtl="0" algn="ctr">
              <a:lnSpc>
                <a:spcPct val="10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Сложные сети </a:t>
            </a:r>
            <a:r>
              <a:rPr b="1" i="0" lang="en-US" sz="2800" u="none">
                <a:solidFill>
                  <a:schemeClr val="dk1"/>
                </a:solidFill>
                <a:latin typeface="Calibri"/>
                <a:ea typeface="Calibri"/>
                <a:cs typeface="Calibri"/>
                <a:sym typeface="Calibri"/>
              </a:rPr>
              <a:t>(выводы)</a:t>
            </a:r>
            <a:endParaRPr/>
          </a:p>
        </p:txBody>
      </p:sp>
      <p:sp>
        <p:nvSpPr>
          <p:cNvPr id="753" name="Google Shape;753;p47"/>
          <p:cNvSpPr txBox="1"/>
          <p:nvPr/>
        </p:nvSpPr>
        <p:spPr>
          <a:xfrm>
            <a:off x="1628775" y="1150937"/>
            <a:ext cx="6875462" cy="4619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Характеристики сложных сетей (графов)</a:t>
            </a:r>
            <a:endParaRPr/>
          </a:p>
        </p:txBody>
      </p:sp>
      <p:sp>
        <p:nvSpPr>
          <p:cNvPr id="754" name="Google Shape;754;p47"/>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755" name="Google Shape;755;p47"/>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48"/>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62" name="Google Shape;762;p48"/>
          <p:cNvSpPr/>
          <p:nvPr/>
        </p:nvSpPr>
        <p:spPr>
          <a:xfrm>
            <a:off x="890587" y="395287"/>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63" name="Google Shape;763;p48"/>
          <p:cNvSpPr/>
          <p:nvPr/>
        </p:nvSpPr>
        <p:spPr>
          <a:xfrm>
            <a:off x="404812" y="1731962"/>
            <a:ext cx="9629775" cy="49990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64" name="Google Shape;764;p48"/>
          <p:cNvSpPr txBox="1"/>
          <p:nvPr>
            <p:ph type="title"/>
          </p:nvPr>
        </p:nvSpPr>
        <p:spPr>
          <a:xfrm>
            <a:off x="998537" y="554037"/>
            <a:ext cx="8243887" cy="985837"/>
          </a:xfrm>
          <a:prstGeom prst="rect">
            <a:avLst/>
          </a:prstGeom>
          <a:noFill/>
          <a:ln>
            <a:noFill/>
          </a:ln>
        </p:spPr>
        <p:txBody>
          <a:bodyPr anchorCtr="0" anchor="t" bIns="49700" lIns="99425" spcFirstLastPara="1" rIns="99425" wrap="square" tIns="49700">
            <a:noAutofit/>
          </a:bodyPr>
          <a:lstStyle/>
          <a:p>
            <a:pPr indent="0" lvl="0" marL="0" rtl="0" algn="ctr">
              <a:lnSpc>
                <a:spcPct val="10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Безмасштабные сети</a:t>
            </a:r>
            <a:endParaRPr/>
          </a:p>
        </p:txBody>
      </p:sp>
      <p:sp>
        <p:nvSpPr>
          <p:cNvPr id="765" name="Google Shape;765;p48"/>
          <p:cNvSpPr txBox="1"/>
          <p:nvPr/>
        </p:nvSpPr>
        <p:spPr>
          <a:xfrm>
            <a:off x="4767262" y="1214437"/>
            <a:ext cx="904875"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Мозг</a:t>
            </a:r>
            <a:endParaRPr/>
          </a:p>
        </p:txBody>
      </p:sp>
      <p:sp>
        <p:nvSpPr>
          <p:cNvPr id="766" name="Google Shape;766;p48"/>
          <p:cNvSpPr txBox="1"/>
          <p:nvPr/>
        </p:nvSpPr>
        <p:spPr>
          <a:xfrm>
            <a:off x="668337" y="1951037"/>
            <a:ext cx="9090025" cy="415448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400"/>
              <a:buFont typeface="Arial"/>
              <a:buChar char="•"/>
            </a:pPr>
            <a:r>
              <a:rPr b="0" i="0" lang="en-US" sz="2400" u="none">
                <a:solidFill>
                  <a:srgbClr val="000000"/>
                </a:solidFill>
                <a:latin typeface="Times New Roman"/>
                <a:ea typeface="Times New Roman"/>
                <a:cs typeface="Times New Roman"/>
                <a:sym typeface="Times New Roman"/>
              </a:rPr>
              <a:t>Недавно получены свидетельства того, что функциональные связи в мозге человека образуют </a:t>
            </a:r>
            <a:r>
              <a:rPr b="1" i="1" lang="en-US" sz="2400" u="none">
                <a:solidFill>
                  <a:srgbClr val="000000"/>
                </a:solidFill>
                <a:latin typeface="Times New Roman"/>
                <a:ea typeface="Times New Roman"/>
                <a:cs typeface="Times New Roman"/>
                <a:sym typeface="Times New Roman"/>
              </a:rPr>
              <a:t>безмасштабные сети</a:t>
            </a:r>
            <a:r>
              <a:rPr b="0" i="0" lang="en-US" sz="2400" u="none">
                <a:solidFill>
                  <a:srgbClr val="000000"/>
                </a:solidFill>
                <a:latin typeface="Times New Roman"/>
                <a:ea typeface="Times New Roman"/>
                <a:cs typeface="Times New Roman"/>
                <a:sym typeface="Times New Roman"/>
              </a:rPr>
              <a:t>. </a:t>
            </a:r>
            <a:endParaRPr/>
          </a:p>
          <a:p>
            <a:pPr indent="-342900" lvl="0" marL="342900" marR="0" rtl="0" algn="l">
              <a:lnSpc>
                <a:spcPct val="100000"/>
              </a:lnSpc>
              <a:spcBef>
                <a:spcPts val="0"/>
              </a:spcBef>
              <a:spcAft>
                <a:spcPts val="0"/>
              </a:spcAft>
              <a:buClr>
                <a:srgbClr val="000000"/>
              </a:buClr>
              <a:buSzPts val="2400"/>
              <a:buFont typeface="Arial"/>
              <a:buChar char="•"/>
            </a:pPr>
            <a:r>
              <a:rPr b="0" i="0" lang="en-US" sz="2400" u="none">
                <a:solidFill>
                  <a:srgbClr val="000000"/>
                </a:solidFill>
                <a:latin typeface="Times New Roman"/>
                <a:ea typeface="Times New Roman"/>
                <a:cs typeface="Times New Roman"/>
                <a:sym typeface="Times New Roman"/>
              </a:rPr>
              <a:t>В мозге животных и человека постоянно идут процессы самоорганизации и распада функциональных нейронно-сетевых структур. </a:t>
            </a:r>
            <a:endParaRPr/>
          </a:p>
          <a:p>
            <a:pPr indent="-342900" lvl="0" marL="342900" marR="0" rtl="0" algn="l">
              <a:lnSpc>
                <a:spcPct val="100000"/>
              </a:lnSpc>
              <a:spcBef>
                <a:spcPts val="0"/>
              </a:spcBef>
              <a:spcAft>
                <a:spcPts val="0"/>
              </a:spcAft>
              <a:buClr>
                <a:srgbClr val="000000"/>
              </a:buClr>
              <a:buSzPts val="2400"/>
              <a:buFont typeface="Arial"/>
              <a:buChar char="•"/>
            </a:pPr>
            <a:r>
              <a:rPr b="0" i="0" lang="en-US" sz="2400" u="none">
                <a:solidFill>
                  <a:srgbClr val="000000"/>
                </a:solidFill>
                <a:latin typeface="Times New Roman"/>
                <a:ea typeface="Times New Roman"/>
                <a:cs typeface="Times New Roman"/>
                <a:sym typeface="Times New Roman"/>
              </a:rPr>
              <a:t>Каждая такая сеть, объединяющая нейронные ансамбли из разных отделов мозга, создается для реализации определенной функции мозга – поведенческой, когнитивной и т.п</a:t>
            </a:r>
            <a:br>
              <a:rPr b="0" i="0" lang="en-US" sz="2400" u="none">
                <a:solidFill>
                  <a:srgbClr val="000000"/>
                </a:solidFill>
                <a:latin typeface="Times New Roman"/>
                <a:ea typeface="Times New Roman"/>
                <a:cs typeface="Times New Roman"/>
                <a:sym typeface="Times New Roman"/>
              </a:rPr>
            </a:br>
            <a:endParaRPr/>
          </a:p>
        </p:txBody>
      </p:sp>
      <p:sp>
        <p:nvSpPr>
          <p:cNvPr id="767" name="Google Shape;767;p48"/>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768" name="Google Shape;768;p48"/>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49"/>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75" name="Google Shape;775;p49"/>
          <p:cNvSpPr/>
          <p:nvPr/>
        </p:nvSpPr>
        <p:spPr>
          <a:xfrm>
            <a:off x="890587" y="395287"/>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76" name="Google Shape;776;p49"/>
          <p:cNvSpPr/>
          <p:nvPr/>
        </p:nvSpPr>
        <p:spPr>
          <a:xfrm>
            <a:off x="404812" y="1731962"/>
            <a:ext cx="9629775" cy="49990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77" name="Google Shape;777;p49"/>
          <p:cNvSpPr txBox="1"/>
          <p:nvPr>
            <p:ph type="title"/>
          </p:nvPr>
        </p:nvSpPr>
        <p:spPr>
          <a:xfrm>
            <a:off x="998537" y="554037"/>
            <a:ext cx="8243887" cy="985837"/>
          </a:xfrm>
          <a:prstGeom prst="rect">
            <a:avLst/>
          </a:prstGeom>
          <a:noFill/>
          <a:ln>
            <a:noFill/>
          </a:ln>
        </p:spPr>
        <p:txBody>
          <a:bodyPr anchorCtr="0" anchor="t" bIns="49700" lIns="99425" spcFirstLastPara="1" rIns="99425" wrap="square" tIns="49700">
            <a:noAutofit/>
          </a:bodyPr>
          <a:lstStyle/>
          <a:p>
            <a:pPr indent="0" lvl="0" marL="0" rtl="0" algn="ctr">
              <a:lnSpc>
                <a:spcPct val="10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Безмасштабные сети</a:t>
            </a:r>
            <a:endParaRPr/>
          </a:p>
        </p:txBody>
      </p:sp>
      <p:sp>
        <p:nvSpPr>
          <p:cNvPr id="778" name="Google Shape;778;p49"/>
          <p:cNvSpPr txBox="1"/>
          <p:nvPr/>
        </p:nvSpPr>
        <p:spPr>
          <a:xfrm>
            <a:off x="3498850" y="1157287"/>
            <a:ext cx="2763837"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Мозг (патологии)</a:t>
            </a:r>
            <a:endParaRPr/>
          </a:p>
        </p:txBody>
      </p:sp>
      <p:sp>
        <p:nvSpPr>
          <p:cNvPr id="779" name="Google Shape;779;p49"/>
          <p:cNvSpPr txBox="1"/>
          <p:nvPr/>
        </p:nvSpPr>
        <p:spPr>
          <a:xfrm>
            <a:off x="674687" y="1806575"/>
            <a:ext cx="9090025" cy="5140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Параметры сетей, полученных с помощью МРТ, ЭЭГ или структурного МРТ у пациентов с шизофренией и болезнью Альцгеймера, отличаются от параметров здоровых людей.</a:t>
            </a:r>
            <a:endParaRPr/>
          </a:p>
          <a:p>
            <a:pPr indent="-114300" lvl="0" marL="0" marR="0" rtl="0" algn="l">
              <a:lnSpc>
                <a:spcPct val="100000"/>
              </a:lnSpc>
              <a:spcBef>
                <a:spcPts val="0"/>
              </a:spcBef>
              <a:spcAft>
                <a:spcPts val="0"/>
              </a:spcAft>
              <a:buClr>
                <a:schemeClr val="dk1"/>
              </a:buClr>
              <a:buSzPts val="1800"/>
              <a:buFont typeface="Arial"/>
              <a:buChar char="•"/>
            </a:pPr>
            <a:r>
              <a:rPr b="1" i="0" lang="en-US" sz="1800" u="none">
                <a:solidFill>
                  <a:schemeClr val="dk1"/>
                </a:solidFill>
                <a:latin typeface="Arial"/>
                <a:ea typeface="Arial"/>
                <a:cs typeface="Arial"/>
                <a:sym typeface="Arial"/>
              </a:rPr>
              <a:t>Болезнь Альцгеймера</a:t>
            </a:r>
            <a:br>
              <a:rPr b="0" i="0" lang="en-US" sz="1800" u="none">
                <a:solidFill>
                  <a:schemeClr val="dk1"/>
                </a:solidFill>
                <a:latin typeface="Arial"/>
                <a:ea typeface="Arial"/>
                <a:cs typeface="Arial"/>
                <a:sym typeface="Arial"/>
              </a:rPr>
            </a:br>
            <a:r>
              <a:rPr b="0" i="0" lang="en-US" sz="1800" u="none">
                <a:solidFill>
                  <a:schemeClr val="dk1"/>
                </a:solidFill>
                <a:latin typeface="Arial"/>
                <a:ea typeface="Arial"/>
                <a:cs typeface="Arial"/>
                <a:sym typeface="Arial"/>
              </a:rPr>
              <a:t>1 . Потеря свойства тесного мира.</a:t>
            </a:r>
            <a:br>
              <a:rPr b="0" i="0" lang="en-US" sz="1800" u="none">
                <a:solidFill>
                  <a:schemeClr val="dk1"/>
                </a:solidFill>
                <a:latin typeface="Arial"/>
                <a:ea typeface="Arial"/>
                <a:cs typeface="Arial"/>
                <a:sym typeface="Arial"/>
              </a:rPr>
            </a:br>
            <a:r>
              <a:rPr b="0" i="0" lang="en-US" sz="1800" u="none">
                <a:solidFill>
                  <a:schemeClr val="dk1"/>
                </a:solidFill>
                <a:latin typeface="Arial"/>
                <a:ea typeface="Arial"/>
                <a:cs typeface="Arial"/>
                <a:sym typeface="Arial"/>
              </a:rPr>
              <a:t>2. Увеличение длины путей в графе.</a:t>
            </a:r>
            <a:br>
              <a:rPr b="0" i="0" lang="en-US" sz="1800" u="none">
                <a:solidFill>
                  <a:schemeClr val="dk1"/>
                </a:solidFill>
                <a:latin typeface="Arial"/>
                <a:ea typeface="Arial"/>
                <a:cs typeface="Arial"/>
                <a:sym typeface="Arial"/>
              </a:rPr>
            </a:br>
            <a:r>
              <a:rPr b="0" i="0" lang="en-US" sz="1800" u="none">
                <a:solidFill>
                  <a:schemeClr val="dk1"/>
                </a:solidFill>
                <a:latin typeface="Arial"/>
                <a:ea typeface="Arial"/>
                <a:cs typeface="Arial"/>
                <a:sym typeface="Arial"/>
              </a:rPr>
              <a:t>3. Изменения в хабах, связанные с болезнью.</a:t>
            </a:r>
            <a:br>
              <a:rPr b="0" i="0" lang="en-US" sz="1800" u="none">
                <a:solidFill>
                  <a:schemeClr val="dk1"/>
                </a:solidFill>
                <a:latin typeface="Arial"/>
                <a:ea typeface="Arial"/>
                <a:cs typeface="Arial"/>
                <a:sym typeface="Arial"/>
              </a:rPr>
            </a:br>
            <a:r>
              <a:rPr b="0" i="0" lang="en-US" sz="1800" u="none">
                <a:solidFill>
                  <a:schemeClr val="dk1"/>
                </a:solidFill>
                <a:latin typeface="Arial"/>
                <a:ea typeface="Arial"/>
                <a:cs typeface="Arial"/>
                <a:sym typeface="Arial"/>
              </a:rPr>
              <a:t>4. Значительное увеличение глобальной кластеризации, узлы с большой центральностью в участках мультимодальной ассоциативной коры.</a:t>
            </a:r>
            <a:endParaRPr b="0" i="0" sz="2000" u="non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SzPts val="1800"/>
              <a:buFont typeface="Arial"/>
              <a:buChar char="•"/>
            </a:pPr>
            <a:r>
              <a:rPr b="1" i="0" lang="en-US" sz="1800" u="none">
                <a:solidFill>
                  <a:schemeClr val="dk1"/>
                </a:solidFill>
                <a:latin typeface="Arial"/>
                <a:ea typeface="Arial"/>
                <a:cs typeface="Arial"/>
                <a:sym typeface="Arial"/>
              </a:rPr>
              <a:t>Шизофрения</a:t>
            </a:r>
            <a:br>
              <a:rPr b="0" i="0" lang="en-US" sz="1800" u="none">
                <a:solidFill>
                  <a:schemeClr val="dk1"/>
                </a:solidFill>
                <a:latin typeface="Arial"/>
                <a:ea typeface="Arial"/>
                <a:cs typeface="Arial"/>
                <a:sym typeface="Arial"/>
              </a:rPr>
            </a:br>
            <a:r>
              <a:rPr b="0" i="0" lang="en-US" sz="1800" u="none">
                <a:solidFill>
                  <a:schemeClr val="dk1"/>
                </a:solidFill>
                <a:latin typeface="Arial"/>
                <a:ea typeface="Arial"/>
                <a:cs typeface="Arial"/>
                <a:sym typeface="Arial"/>
              </a:rPr>
              <a:t>1 . Свойства экономичного малого мира ослаблены.</a:t>
            </a:r>
            <a:br>
              <a:rPr b="0" i="0" lang="en-US" sz="1800" u="none">
                <a:solidFill>
                  <a:schemeClr val="dk1"/>
                </a:solidFill>
                <a:latin typeface="Arial"/>
                <a:ea typeface="Arial"/>
                <a:cs typeface="Arial"/>
                <a:sym typeface="Arial"/>
              </a:rPr>
            </a:br>
            <a:r>
              <a:rPr b="0" i="0" lang="en-US" sz="1800" u="none">
                <a:solidFill>
                  <a:schemeClr val="dk1"/>
                </a:solidFill>
                <a:latin typeface="Arial"/>
                <a:ea typeface="Arial"/>
                <a:cs typeface="Arial"/>
                <a:sym typeface="Arial"/>
              </a:rPr>
              <a:t>2. Величины кластеризации и длины путей функциональных сетей ближе к значениям этих параметров у случайных графов.</a:t>
            </a:r>
            <a:br>
              <a:rPr b="0" i="0" lang="en-US" sz="1800" u="none">
                <a:solidFill>
                  <a:schemeClr val="dk1"/>
                </a:solidFill>
                <a:latin typeface="Arial"/>
                <a:ea typeface="Arial"/>
                <a:cs typeface="Arial"/>
                <a:sym typeface="Arial"/>
              </a:rPr>
            </a:br>
            <a:r>
              <a:rPr b="0" i="0" lang="en-US" sz="1800" u="none">
                <a:solidFill>
                  <a:schemeClr val="dk1"/>
                </a:solidFill>
                <a:latin typeface="Arial"/>
                <a:ea typeface="Arial"/>
                <a:cs typeface="Arial"/>
                <a:sym typeface="Arial"/>
              </a:rPr>
              <a:t>3. Уменьшение иерархичности мультимодальной коры.</a:t>
            </a:r>
            <a:br>
              <a:rPr b="0" i="0" lang="en-US" sz="1800" u="none">
                <a:solidFill>
                  <a:schemeClr val="dk1"/>
                </a:solidFill>
                <a:latin typeface="Arial"/>
                <a:ea typeface="Arial"/>
                <a:cs typeface="Arial"/>
                <a:sym typeface="Arial"/>
              </a:rPr>
            </a:br>
            <a:r>
              <a:rPr b="0" i="0" lang="en-US" sz="1800" u="none">
                <a:solidFill>
                  <a:schemeClr val="dk1"/>
                </a:solidFill>
                <a:latin typeface="Arial"/>
                <a:ea typeface="Arial"/>
                <a:cs typeface="Arial"/>
                <a:sym typeface="Arial"/>
              </a:rPr>
              <a:t>4. Относительно большое физическое расстояние между связанными областями при неэффективной аксонной «проводке».</a:t>
            </a:r>
            <a:br>
              <a:rPr b="0" i="0" lang="en-US" sz="1800" u="none">
                <a:solidFill>
                  <a:schemeClr val="dk1"/>
                </a:solidFill>
                <a:latin typeface="Arial"/>
                <a:ea typeface="Arial"/>
                <a:cs typeface="Arial"/>
                <a:sym typeface="Arial"/>
              </a:rPr>
            </a:br>
            <a:r>
              <a:rPr b="1" i="0" lang="en-US" sz="1400" u="none">
                <a:solidFill>
                  <a:schemeClr val="dk1"/>
                </a:solidFill>
                <a:latin typeface="Arial"/>
                <a:ea typeface="Arial"/>
                <a:cs typeface="Arial"/>
                <a:sym typeface="Arial"/>
              </a:rPr>
              <a:t>E. Bullmore, O. Sporns. Complex brain networks: graph theoretical analysis of structural</a:t>
            </a:r>
            <a:br>
              <a:rPr b="0" i="0" lang="en-US" sz="2000" u="none">
                <a:solidFill>
                  <a:schemeClr val="dk1"/>
                </a:solidFill>
                <a:latin typeface="Arial"/>
                <a:ea typeface="Arial"/>
                <a:cs typeface="Arial"/>
                <a:sym typeface="Arial"/>
              </a:rPr>
            </a:br>
            <a:endParaRPr/>
          </a:p>
        </p:txBody>
      </p:sp>
      <p:sp>
        <p:nvSpPr>
          <p:cNvPr id="780" name="Google Shape;780;p49"/>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781" name="Google Shape;781;p49"/>
          <p:cNvSpPr txBox="1"/>
          <p:nvPr/>
        </p:nvSpPr>
        <p:spPr>
          <a:xfrm>
            <a:off x="9026525" y="6605587"/>
            <a:ext cx="73660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5"/>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50" name="Google Shape;150;p5"/>
          <p:cNvSpPr/>
          <p:nvPr/>
        </p:nvSpPr>
        <p:spPr>
          <a:xfrm>
            <a:off x="890587" y="395287"/>
            <a:ext cx="8351837" cy="8810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51" name="Google Shape;151;p5"/>
          <p:cNvSpPr/>
          <p:nvPr/>
        </p:nvSpPr>
        <p:spPr>
          <a:xfrm>
            <a:off x="387350" y="1490662"/>
            <a:ext cx="9431337" cy="516890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52" name="Google Shape;152;p5"/>
          <p:cNvSpPr txBox="1"/>
          <p:nvPr/>
        </p:nvSpPr>
        <p:spPr>
          <a:xfrm>
            <a:off x="3698875" y="0"/>
            <a:ext cx="2363787"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Инструменты DM</a:t>
            </a:r>
            <a:endParaRPr/>
          </a:p>
        </p:txBody>
      </p:sp>
      <p:sp>
        <p:nvSpPr>
          <p:cNvPr id="153" name="Google Shape;153;p5"/>
          <p:cNvSpPr txBox="1"/>
          <p:nvPr/>
        </p:nvSpPr>
        <p:spPr>
          <a:xfrm>
            <a:off x="676275" y="538162"/>
            <a:ext cx="8423275" cy="736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800"/>
              <a:buFont typeface="Arial"/>
              <a:buNone/>
            </a:pPr>
            <a:r>
              <a:rPr b="0" i="0" lang="en-US" sz="4800" u="none">
                <a:solidFill>
                  <a:schemeClr val="dk1"/>
                </a:solidFill>
                <a:latin typeface="Arial"/>
                <a:ea typeface="Arial"/>
                <a:cs typeface="Arial"/>
                <a:sym typeface="Arial"/>
              </a:rPr>
              <a:t>А теперь?</a:t>
            </a:r>
            <a:endParaRPr/>
          </a:p>
        </p:txBody>
      </p:sp>
      <p:sp>
        <p:nvSpPr>
          <p:cNvPr id="154" name="Google Shape;154;p5"/>
          <p:cNvSpPr txBox="1"/>
          <p:nvPr/>
        </p:nvSpPr>
        <p:spPr>
          <a:xfrm>
            <a:off x="463550" y="1685925"/>
            <a:ext cx="7650162" cy="367665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 Web-граф (модель Интернета)</a:t>
            </a:r>
            <a:br>
              <a:rPr b="0" i="0" lang="en-US" sz="2000" u="none">
                <a:solidFill>
                  <a:schemeClr val="dk1"/>
                </a:solidFill>
                <a:latin typeface="Arial"/>
                <a:ea typeface="Arial"/>
                <a:cs typeface="Arial"/>
                <a:sym typeface="Arial"/>
              </a:rPr>
            </a:br>
            <a:r>
              <a:rPr b="0" i="0" lang="en-US" sz="2000" u="none">
                <a:solidFill>
                  <a:schemeClr val="dk1"/>
                </a:solidFill>
                <a:latin typeface="Arial"/>
                <a:ea typeface="Arial"/>
                <a:cs typeface="Arial"/>
                <a:sym typeface="Arial"/>
              </a:rPr>
              <a:t>● Граф почтовых сообщений</a:t>
            </a:r>
            <a:br>
              <a:rPr b="0" i="0" lang="en-US" sz="2000" u="none">
                <a:solidFill>
                  <a:schemeClr val="dk1"/>
                </a:solidFill>
                <a:latin typeface="Arial"/>
                <a:ea typeface="Arial"/>
                <a:cs typeface="Arial"/>
                <a:sym typeface="Arial"/>
              </a:rPr>
            </a:br>
            <a:r>
              <a:rPr b="0" i="0" lang="en-US" sz="2000" u="none">
                <a:solidFill>
                  <a:schemeClr val="dk1"/>
                </a:solidFill>
                <a:latin typeface="Arial"/>
                <a:ea typeface="Arial"/>
                <a:cs typeface="Arial"/>
                <a:sym typeface="Arial"/>
              </a:rPr>
              <a:t>● Социологические исследования</a:t>
            </a:r>
            <a:endParaRPr/>
          </a:p>
          <a:p>
            <a:pPr indent="0" lvl="0" marL="0" marR="0" rtl="0" algn="l">
              <a:lnSpc>
                <a:spcPct val="150000"/>
              </a:lnSpc>
              <a:spcBef>
                <a:spcPts val="40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 Анализ социальных связей SNA (Social Network Analysis)</a:t>
            </a:r>
            <a:br>
              <a:rPr b="0" i="0" lang="en-US" sz="2000" u="none">
                <a:solidFill>
                  <a:schemeClr val="dk1"/>
                </a:solidFill>
                <a:latin typeface="Arial"/>
                <a:ea typeface="Arial"/>
                <a:cs typeface="Arial"/>
                <a:sym typeface="Arial"/>
              </a:rPr>
            </a:br>
            <a:r>
              <a:rPr b="0" i="0" lang="en-US" sz="2000" u="none">
                <a:solidFill>
                  <a:schemeClr val="dk1"/>
                </a:solidFill>
                <a:latin typeface="Arial"/>
                <a:ea typeface="Arial"/>
                <a:cs typeface="Arial"/>
                <a:sym typeface="Arial"/>
              </a:rPr>
              <a:t>● Дорожные графы</a:t>
            </a:r>
            <a:endParaRPr/>
          </a:p>
          <a:p>
            <a:pPr indent="0" lvl="0" marL="0" marR="0" rtl="0" algn="l">
              <a:lnSpc>
                <a:spcPct val="150000"/>
              </a:lnSpc>
              <a:spcBef>
                <a:spcPts val="40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 Схемы авиационных линий</a:t>
            </a:r>
            <a:br>
              <a:rPr b="0" i="0" lang="en-US" sz="2000" u="none">
                <a:solidFill>
                  <a:schemeClr val="dk1"/>
                </a:solidFill>
                <a:latin typeface="Arial"/>
                <a:ea typeface="Arial"/>
                <a:cs typeface="Arial"/>
                <a:sym typeface="Arial"/>
              </a:rPr>
            </a:br>
            <a:r>
              <a:rPr b="0" i="0" lang="en-US" sz="2000" u="none">
                <a:solidFill>
                  <a:schemeClr val="dk1"/>
                </a:solidFill>
                <a:latin typeface="Arial"/>
                <a:ea typeface="Arial"/>
                <a:cs typeface="Arial"/>
                <a:sym typeface="Arial"/>
              </a:rPr>
              <a:t>● Транзакции на PayPal</a:t>
            </a:r>
            <a:br>
              <a:rPr b="0" i="0" lang="en-US" sz="2000" u="none">
                <a:solidFill>
                  <a:schemeClr val="dk1"/>
                </a:solidFill>
                <a:latin typeface="Arial"/>
                <a:ea typeface="Arial"/>
                <a:cs typeface="Arial"/>
                <a:sym typeface="Arial"/>
              </a:rPr>
            </a:br>
            <a:r>
              <a:rPr b="0" i="0" lang="en-US" sz="2000" u="none">
                <a:solidFill>
                  <a:schemeClr val="dk1"/>
                </a:solidFill>
                <a:latin typeface="Arial"/>
                <a:ea typeface="Arial"/>
                <a:cs typeface="Arial"/>
                <a:sym typeface="Arial"/>
              </a:rPr>
              <a:t>● Граф друзей на Facebook</a:t>
            </a:r>
            <a:br>
              <a:rPr b="0" i="0" lang="en-US" sz="2000" u="none">
                <a:solidFill>
                  <a:schemeClr val="dk1"/>
                </a:solidFill>
                <a:latin typeface="Arial"/>
                <a:ea typeface="Arial"/>
                <a:cs typeface="Arial"/>
                <a:sym typeface="Arial"/>
              </a:rPr>
            </a:br>
            <a:r>
              <a:rPr b="0" i="0" lang="en-US" sz="2000" u="none">
                <a:solidFill>
                  <a:schemeClr val="dk1"/>
                </a:solidFill>
                <a:latin typeface="Arial"/>
                <a:ea typeface="Arial"/>
                <a:cs typeface="Arial"/>
                <a:sym typeface="Arial"/>
              </a:rPr>
              <a:t>● Анализ текстов, публикаций</a:t>
            </a:r>
            <a:br>
              <a:rPr b="0" i="0" lang="en-US" sz="2000" u="none">
                <a:solidFill>
                  <a:schemeClr val="dk1"/>
                </a:solidFill>
                <a:latin typeface="Arial"/>
                <a:ea typeface="Arial"/>
                <a:cs typeface="Arial"/>
                <a:sym typeface="Arial"/>
              </a:rPr>
            </a:br>
            <a:endParaRPr/>
          </a:p>
        </p:txBody>
      </p:sp>
      <p:pic>
        <p:nvPicPr>
          <p:cNvPr id="155" name="Google Shape;155;p5"/>
          <p:cNvPicPr preferRelativeResize="0"/>
          <p:nvPr/>
        </p:nvPicPr>
        <p:blipFill rotWithShape="1">
          <a:blip r:embed="rId3">
            <a:alphaModFix/>
          </a:blip>
          <a:srcRect b="0" l="0" r="0" t="0"/>
          <a:stretch/>
        </p:blipFill>
        <p:spPr>
          <a:xfrm>
            <a:off x="4287837" y="3414712"/>
            <a:ext cx="5326062" cy="3244850"/>
          </a:xfrm>
          <a:prstGeom prst="rect">
            <a:avLst/>
          </a:prstGeom>
          <a:noFill/>
          <a:ln>
            <a:noFill/>
          </a:ln>
        </p:spPr>
      </p:pic>
      <p:sp>
        <p:nvSpPr>
          <p:cNvPr id="156" name="Google Shape;156;p5"/>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50"/>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88" name="Google Shape;788;p50"/>
          <p:cNvSpPr/>
          <p:nvPr/>
        </p:nvSpPr>
        <p:spPr>
          <a:xfrm>
            <a:off x="890587" y="395287"/>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89" name="Google Shape;789;p50"/>
          <p:cNvSpPr/>
          <p:nvPr/>
        </p:nvSpPr>
        <p:spPr>
          <a:xfrm>
            <a:off x="404812" y="1731962"/>
            <a:ext cx="9629775" cy="49990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90" name="Google Shape;790;p50"/>
          <p:cNvSpPr txBox="1"/>
          <p:nvPr>
            <p:ph type="title"/>
          </p:nvPr>
        </p:nvSpPr>
        <p:spPr>
          <a:xfrm>
            <a:off x="998537" y="554037"/>
            <a:ext cx="8243887" cy="985837"/>
          </a:xfrm>
          <a:prstGeom prst="rect">
            <a:avLst/>
          </a:prstGeom>
          <a:noFill/>
          <a:ln>
            <a:noFill/>
          </a:ln>
        </p:spPr>
        <p:txBody>
          <a:bodyPr anchorCtr="0" anchor="t" bIns="49700" lIns="99425" spcFirstLastPara="1" rIns="99425" wrap="square" tIns="49700">
            <a:normAutofit/>
          </a:bodyPr>
          <a:lstStyle/>
          <a:p>
            <a:pPr indent="0" lvl="0" marL="0" rtl="0" algn="ctr">
              <a:lnSpc>
                <a:spcPct val="100000"/>
              </a:lnSpc>
              <a:spcBef>
                <a:spcPts val="0"/>
              </a:spcBef>
              <a:spcAft>
                <a:spcPts val="0"/>
              </a:spcAft>
              <a:buClr>
                <a:schemeClr val="dk1"/>
              </a:buClr>
              <a:buSzPts val="2500"/>
              <a:buFont typeface="Calibri"/>
              <a:buNone/>
            </a:pPr>
            <a:r>
              <a:rPr b="1" i="0" lang="en-US" sz="2500" u="none">
                <a:solidFill>
                  <a:schemeClr val="dk1"/>
                </a:solidFill>
                <a:latin typeface="Calibri"/>
                <a:ea typeface="Calibri"/>
                <a:cs typeface="Calibri"/>
                <a:sym typeface="Calibri"/>
              </a:rPr>
              <a:t>Связь сетей мозга и социальных сетей. </a:t>
            </a:r>
            <a:br>
              <a:rPr b="1" i="0" lang="en-US" sz="2900" u="none">
                <a:solidFill>
                  <a:schemeClr val="dk1"/>
                </a:solidFill>
                <a:latin typeface="Calibri"/>
                <a:ea typeface="Calibri"/>
                <a:cs typeface="Calibri"/>
                <a:sym typeface="Calibri"/>
              </a:rPr>
            </a:br>
            <a:r>
              <a:rPr b="1" i="0" lang="en-US" sz="2900" u="none">
                <a:solidFill>
                  <a:schemeClr val="dk1"/>
                </a:solidFill>
                <a:latin typeface="Calibri"/>
                <a:ea typeface="Calibri"/>
                <a:cs typeface="Calibri"/>
                <a:sym typeface="Calibri"/>
              </a:rPr>
              <a:t>Число Данбара</a:t>
            </a:r>
            <a:br>
              <a:rPr b="0" i="0" lang="en-US" sz="2900" u="none">
                <a:solidFill>
                  <a:schemeClr val="dk1"/>
                </a:solidFill>
                <a:latin typeface="Calibri"/>
                <a:ea typeface="Calibri"/>
                <a:cs typeface="Calibri"/>
                <a:sym typeface="Calibri"/>
              </a:rPr>
            </a:br>
            <a:endParaRPr/>
          </a:p>
        </p:txBody>
      </p:sp>
      <p:sp>
        <p:nvSpPr>
          <p:cNvPr id="791" name="Google Shape;791;p50"/>
          <p:cNvSpPr txBox="1"/>
          <p:nvPr/>
        </p:nvSpPr>
        <p:spPr>
          <a:xfrm>
            <a:off x="674687" y="1806575"/>
            <a:ext cx="9090025" cy="40941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Одним из предметов недавних исследований стала крупномасштабная валидация т.н. числа Данбара.</a:t>
            </a:r>
            <a:endParaRPr/>
          </a:p>
          <a:p>
            <a:pPr indent="-127000" lvl="0" marL="0" marR="0" rtl="0" algn="l">
              <a:lnSpc>
                <a:spcPct val="100000"/>
              </a:lnSpc>
              <a:spcBef>
                <a:spcPts val="0"/>
              </a:spcBef>
              <a:spcAft>
                <a:spcPts val="0"/>
              </a:spcAft>
              <a:buClr>
                <a:schemeClr val="dk1"/>
              </a:buClr>
              <a:buSzPts val="2000"/>
              <a:buFont typeface="Arial"/>
              <a:buChar char="•"/>
            </a:pPr>
            <a:r>
              <a:rPr b="1" i="0" lang="en-US" sz="2000" u="none">
                <a:solidFill>
                  <a:schemeClr val="dk1"/>
                </a:solidFill>
                <a:latin typeface="Arial"/>
                <a:ea typeface="Arial"/>
                <a:cs typeface="Arial"/>
                <a:sym typeface="Arial"/>
              </a:rPr>
              <a:t>Число Данбара </a:t>
            </a:r>
            <a:r>
              <a:rPr b="0" i="0" lang="en-US" sz="2000" u="none">
                <a:solidFill>
                  <a:schemeClr val="dk1"/>
                </a:solidFill>
                <a:latin typeface="Arial"/>
                <a:ea typeface="Arial"/>
                <a:cs typeface="Arial"/>
                <a:sym typeface="Arial"/>
              </a:rPr>
              <a:t>— ограничение на количество постоянных социальных связей, которые человек может поддерживать. Поддержание таких связей предполагает знание отличительных черт индивида, его характера, а также социального положения, что требует значительных интеллектуальных способностей. Лежит в диапазоне от 100 до 230, чаще всего считается равным 150.</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Анализируя сеть общений в Твиттере, включающую 330 миллионов человек, оказалось возможным подтвердить, что пользователи могут поддерживать ограниченное число стабильных связей, и что их число согласуется с предсказанным Данбаром.</a:t>
            </a:r>
            <a:endParaRPr/>
          </a:p>
        </p:txBody>
      </p:sp>
      <p:sp>
        <p:nvSpPr>
          <p:cNvPr id="792" name="Google Shape;792;p50"/>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793" name="Google Shape;793;p50"/>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8" name="Shape 798"/>
        <p:cNvGrpSpPr/>
        <p:nvPr/>
      </p:nvGrpSpPr>
      <p:grpSpPr>
        <a:xfrm>
          <a:off x="0" y="0"/>
          <a:ext cx="0" cy="0"/>
          <a:chOff x="0" y="0"/>
          <a:chExt cx="0" cy="0"/>
        </a:xfrm>
      </p:grpSpPr>
      <p:sp>
        <p:nvSpPr>
          <p:cNvPr id="799" name="Google Shape;799;p51"/>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00" name="Google Shape;800;p51"/>
          <p:cNvSpPr/>
          <p:nvPr/>
        </p:nvSpPr>
        <p:spPr>
          <a:xfrm>
            <a:off x="890587" y="395287"/>
            <a:ext cx="8351837" cy="9350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01" name="Google Shape;801;p51"/>
          <p:cNvSpPr/>
          <p:nvPr/>
        </p:nvSpPr>
        <p:spPr>
          <a:xfrm>
            <a:off x="404812" y="1487487"/>
            <a:ext cx="9629775" cy="524351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02" name="Google Shape;802;p51"/>
          <p:cNvSpPr txBox="1"/>
          <p:nvPr>
            <p:ph type="title"/>
          </p:nvPr>
        </p:nvSpPr>
        <p:spPr>
          <a:xfrm>
            <a:off x="998537" y="554037"/>
            <a:ext cx="8243887" cy="560387"/>
          </a:xfrm>
          <a:prstGeom prst="rect">
            <a:avLst/>
          </a:prstGeom>
          <a:noFill/>
          <a:ln>
            <a:noFill/>
          </a:ln>
        </p:spPr>
        <p:txBody>
          <a:bodyPr anchorCtr="0" anchor="t" bIns="49700" lIns="99425" spcFirstLastPara="1" rIns="99425" wrap="square" tIns="49700">
            <a:normAutofit/>
          </a:bodyPr>
          <a:lstStyle/>
          <a:p>
            <a:pPr indent="0" lvl="0" marL="0" rtl="0" algn="ctr">
              <a:lnSpc>
                <a:spcPct val="100000"/>
              </a:lnSpc>
              <a:spcBef>
                <a:spcPts val="0"/>
              </a:spcBef>
              <a:spcAft>
                <a:spcPts val="0"/>
              </a:spcAft>
              <a:buClr>
                <a:schemeClr val="dk1"/>
              </a:buClr>
              <a:buSzPts val="2900"/>
              <a:buFont typeface="Calibri"/>
              <a:buNone/>
            </a:pPr>
            <a:r>
              <a:rPr b="1" i="0" lang="en-US" sz="2900" u="none">
                <a:solidFill>
                  <a:schemeClr val="dk1"/>
                </a:solidFill>
                <a:latin typeface="Calibri"/>
                <a:ea typeface="Calibri"/>
                <a:cs typeface="Calibri"/>
                <a:sym typeface="Calibri"/>
              </a:rPr>
              <a:t>Мозг и компьютер</a:t>
            </a:r>
            <a:br>
              <a:rPr b="0" i="0" lang="en-US" sz="2900" u="none">
                <a:solidFill>
                  <a:schemeClr val="dk1"/>
                </a:solidFill>
                <a:latin typeface="Calibri"/>
                <a:ea typeface="Calibri"/>
                <a:cs typeface="Calibri"/>
                <a:sym typeface="Calibri"/>
              </a:rPr>
            </a:br>
            <a:endParaRPr/>
          </a:p>
        </p:txBody>
      </p:sp>
      <p:sp>
        <p:nvSpPr>
          <p:cNvPr id="803" name="Google Shape;803;p51"/>
          <p:cNvSpPr txBox="1"/>
          <p:nvPr/>
        </p:nvSpPr>
        <p:spPr>
          <a:xfrm>
            <a:off x="750887" y="1557337"/>
            <a:ext cx="6119812" cy="1939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Краткий список основных задач,</a:t>
            </a:r>
            <a:br>
              <a:rPr b="0" i="0" lang="en-US" sz="2000" u="none">
                <a:solidFill>
                  <a:schemeClr val="dk1"/>
                </a:solidFill>
                <a:latin typeface="Arial"/>
                <a:ea typeface="Arial"/>
                <a:cs typeface="Arial"/>
                <a:sym typeface="Arial"/>
              </a:rPr>
            </a:br>
            <a:r>
              <a:rPr b="1" i="0" lang="en-US" sz="2000" u="none">
                <a:solidFill>
                  <a:schemeClr val="dk1"/>
                </a:solidFill>
                <a:latin typeface="Arial"/>
                <a:ea typeface="Arial"/>
                <a:cs typeface="Arial"/>
                <a:sym typeface="Arial"/>
              </a:rPr>
              <a:t>которые мозг решает эффективнее</a:t>
            </a:r>
            <a:br>
              <a:rPr b="0" i="0" lang="en-US" sz="2000" u="none">
                <a:solidFill>
                  <a:schemeClr val="dk1"/>
                </a:solidFill>
                <a:latin typeface="Arial"/>
                <a:ea typeface="Arial"/>
                <a:cs typeface="Arial"/>
                <a:sym typeface="Arial"/>
              </a:rPr>
            </a:br>
            <a:r>
              <a:rPr b="1" i="0" lang="en-US" sz="2000" u="none">
                <a:solidFill>
                  <a:schemeClr val="dk1"/>
                </a:solidFill>
                <a:latin typeface="Arial"/>
                <a:ea typeface="Arial"/>
                <a:cs typeface="Arial"/>
                <a:sym typeface="Arial"/>
              </a:rPr>
              <a:t>компьютера:</a:t>
            </a:r>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быстрая обработка образов: категоризация, узнавание в разных ракурсах на основе сходства (а не тождества);</a:t>
            </a:r>
            <a:endParaRPr/>
          </a:p>
        </p:txBody>
      </p:sp>
      <p:sp>
        <p:nvSpPr>
          <p:cNvPr id="804" name="Google Shape;804;p51"/>
          <p:cNvSpPr txBox="1"/>
          <p:nvPr/>
        </p:nvSpPr>
        <p:spPr>
          <a:xfrm>
            <a:off x="609600" y="3763962"/>
            <a:ext cx="9220200" cy="286226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a:solidFill>
                  <a:srgbClr val="000000"/>
                </a:solidFill>
                <a:latin typeface="Arial"/>
                <a:ea typeface="Arial"/>
                <a:cs typeface="Arial"/>
                <a:sym typeface="Arial"/>
              </a:rPr>
              <a:t>целостное, «гештальтное» восприятие; восстановление целого по</a:t>
            </a:r>
            <a:br>
              <a:rPr b="0" i="0" lang="en-US" sz="2000" u="none">
                <a:solidFill>
                  <a:srgbClr val="000000"/>
                </a:solidFill>
                <a:latin typeface="Arial"/>
                <a:ea typeface="Arial"/>
                <a:cs typeface="Arial"/>
                <a:sym typeface="Arial"/>
              </a:rPr>
            </a:br>
            <a:r>
              <a:rPr b="0" i="0" lang="en-US" sz="2000" u="none">
                <a:solidFill>
                  <a:srgbClr val="000000"/>
                </a:solidFill>
                <a:latin typeface="Arial"/>
                <a:ea typeface="Arial"/>
                <a:cs typeface="Arial"/>
                <a:sym typeface="Arial"/>
              </a:rPr>
              <a:t>части; быстрое узнавание несходства («что-то не так»);</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a:solidFill>
                  <a:srgbClr val="000000"/>
                </a:solidFill>
                <a:latin typeface="Arial"/>
                <a:ea typeface="Arial"/>
                <a:cs typeface="Arial"/>
                <a:sym typeface="Arial"/>
              </a:rPr>
              <a:t>определение релевантности, отделение существенного от</a:t>
            </a:r>
            <a:br>
              <a:rPr b="0" i="0" lang="en-US" sz="2000" u="none">
                <a:solidFill>
                  <a:srgbClr val="000000"/>
                </a:solidFill>
                <a:latin typeface="Arial"/>
                <a:ea typeface="Arial"/>
                <a:cs typeface="Arial"/>
                <a:sym typeface="Arial"/>
              </a:rPr>
            </a:br>
            <a:r>
              <a:rPr b="0" i="0" lang="en-US" sz="2000" u="none">
                <a:solidFill>
                  <a:srgbClr val="000000"/>
                </a:solidFill>
                <a:latin typeface="Arial"/>
                <a:ea typeface="Arial"/>
                <a:cs typeface="Arial"/>
                <a:sym typeface="Arial"/>
              </a:rPr>
              <a:t>несущественного;</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a:solidFill>
                  <a:srgbClr val="000000"/>
                </a:solidFill>
                <a:latin typeface="Arial"/>
                <a:ea typeface="Arial"/>
                <a:cs typeface="Arial"/>
                <a:sym typeface="Arial"/>
              </a:rPr>
              <a:t>быстрый доступ к нужному содержанию (ассоциативный поиск);</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a:solidFill>
                  <a:srgbClr val="000000"/>
                </a:solidFill>
                <a:latin typeface="Arial"/>
                <a:ea typeface="Arial"/>
                <a:cs typeface="Arial"/>
                <a:sym typeface="Arial"/>
              </a:rPr>
              <a:t>быстрые рассуждения на основе схем.</a:t>
            </a:r>
            <a:endParaRPr/>
          </a:p>
          <a:p>
            <a:pPr indent="-342900" lvl="0" marL="342900" marR="0" rtl="0" algn="l">
              <a:lnSpc>
                <a:spcPct val="100000"/>
              </a:lnSpc>
              <a:spcBef>
                <a:spcPts val="0"/>
              </a:spcBef>
              <a:spcAft>
                <a:spcPts val="0"/>
              </a:spcAft>
              <a:buClr>
                <a:srgbClr val="000000"/>
              </a:buClr>
              <a:buSzPts val="2000"/>
              <a:buFont typeface="Arial"/>
              <a:buNone/>
            </a:pPr>
            <a:r>
              <a:rPr b="0" i="0" lang="en-US" sz="2000" u="none">
                <a:solidFill>
                  <a:srgbClr val="000000"/>
                </a:solidFill>
                <a:latin typeface="Arial"/>
                <a:ea typeface="Arial"/>
                <a:cs typeface="Arial"/>
                <a:sym typeface="Arial"/>
              </a:rPr>
              <a:t>Разгадка мозговых механизмов решения этих задач и их электронная</a:t>
            </a:r>
            <a:br>
              <a:rPr b="0" i="0" lang="en-US" sz="2000" u="none">
                <a:solidFill>
                  <a:srgbClr val="000000"/>
                </a:solidFill>
                <a:latin typeface="Arial"/>
                <a:ea typeface="Arial"/>
                <a:cs typeface="Arial"/>
                <a:sym typeface="Arial"/>
              </a:rPr>
            </a:br>
            <a:r>
              <a:rPr b="0" i="0" lang="en-US" sz="2000" u="none">
                <a:solidFill>
                  <a:srgbClr val="000000"/>
                </a:solidFill>
                <a:latin typeface="Arial"/>
                <a:ea typeface="Arial"/>
                <a:cs typeface="Arial"/>
                <a:sym typeface="Arial"/>
              </a:rPr>
              <a:t>реализация должна привести к революционным изменениям в</a:t>
            </a:r>
            <a:br>
              <a:rPr b="0" i="0" lang="en-US" sz="2000" u="none">
                <a:solidFill>
                  <a:srgbClr val="000000"/>
                </a:solidFill>
                <a:latin typeface="Arial"/>
                <a:ea typeface="Arial"/>
                <a:cs typeface="Arial"/>
                <a:sym typeface="Arial"/>
              </a:rPr>
            </a:br>
            <a:r>
              <a:rPr b="0" i="0" lang="en-US" sz="2000" u="none">
                <a:solidFill>
                  <a:srgbClr val="000000"/>
                </a:solidFill>
                <a:latin typeface="Arial"/>
                <a:ea typeface="Arial"/>
                <a:cs typeface="Arial"/>
                <a:sym typeface="Arial"/>
              </a:rPr>
              <a:t>информационных технологиях.</a:t>
            </a:r>
            <a:endParaRPr/>
          </a:p>
        </p:txBody>
      </p:sp>
      <p:pic>
        <p:nvPicPr>
          <p:cNvPr id="805" name="Google Shape;805;p51"/>
          <p:cNvPicPr preferRelativeResize="0"/>
          <p:nvPr/>
        </p:nvPicPr>
        <p:blipFill rotWithShape="1">
          <a:blip r:embed="rId3">
            <a:alphaModFix/>
          </a:blip>
          <a:srcRect b="0" l="0" r="0" t="0"/>
          <a:stretch/>
        </p:blipFill>
        <p:spPr>
          <a:xfrm>
            <a:off x="7032625" y="1330325"/>
            <a:ext cx="2087562" cy="2374900"/>
          </a:xfrm>
          <a:prstGeom prst="rect">
            <a:avLst/>
          </a:prstGeom>
          <a:noFill/>
          <a:ln>
            <a:noFill/>
          </a:ln>
        </p:spPr>
      </p:pic>
      <p:sp>
        <p:nvSpPr>
          <p:cNvPr id="806" name="Google Shape;806;p51"/>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807" name="Google Shape;807;p51"/>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2" name="Shape 812"/>
        <p:cNvGrpSpPr/>
        <p:nvPr/>
      </p:nvGrpSpPr>
      <p:grpSpPr>
        <a:xfrm>
          <a:off x="0" y="0"/>
          <a:ext cx="0" cy="0"/>
          <a:chOff x="0" y="0"/>
          <a:chExt cx="0" cy="0"/>
        </a:xfrm>
      </p:grpSpPr>
      <p:sp>
        <p:nvSpPr>
          <p:cNvPr id="813" name="Google Shape;813;p52"/>
          <p:cNvSpPr/>
          <p:nvPr/>
        </p:nvSpPr>
        <p:spPr>
          <a:xfrm>
            <a:off x="242887" y="322262"/>
            <a:ext cx="9791700" cy="66548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14" name="Google Shape;814;p52"/>
          <p:cNvSpPr/>
          <p:nvPr/>
        </p:nvSpPr>
        <p:spPr>
          <a:xfrm>
            <a:off x="890587" y="395287"/>
            <a:ext cx="8351837" cy="93503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15" name="Google Shape;815;p52"/>
          <p:cNvSpPr/>
          <p:nvPr/>
        </p:nvSpPr>
        <p:spPr>
          <a:xfrm>
            <a:off x="404812" y="1487487"/>
            <a:ext cx="9629775" cy="5324475"/>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16" name="Google Shape;816;p52"/>
          <p:cNvSpPr txBox="1"/>
          <p:nvPr>
            <p:ph type="title"/>
          </p:nvPr>
        </p:nvSpPr>
        <p:spPr>
          <a:xfrm>
            <a:off x="998537" y="554037"/>
            <a:ext cx="8243887" cy="560387"/>
          </a:xfrm>
          <a:prstGeom prst="rect">
            <a:avLst/>
          </a:prstGeom>
          <a:noFill/>
          <a:ln>
            <a:noFill/>
          </a:ln>
        </p:spPr>
        <p:txBody>
          <a:bodyPr anchorCtr="0" anchor="t" bIns="49700" lIns="99425" spcFirstLastPara="1" rIns="99425" wrap="square" tIns="49700">
            <a:normAutofit/>
          </a:bodyPr>
          <a:lstStyle/>
          <a:p>
            <a:pPr indent="0" lvl="0" marL="0" rtl="0" algn="ctr">
              <a:lnSpc>
                <a:spcPct val="100000"/>
              </a:lnSpc>
              <a:spcBef>
                <a:spcPts val="0"/>
              </a:spcBef>
              <a:spcAft>
                <a:spcPts val="0"/>
              </a:spcAft>
              <a:buClr>
                <a:schemeClr val="dk1"/>
              </a:buClr>
              <a:buSzPts val="2900"/>
              <a:buFont typeface="Calibri"/>
              <a:buNone/>
            </a:pPr>
            <a:r>
              <a:rPr b="1" i="0" lang="en-US" sz="2900" u="none">
                <a:solidFill>
                  <a:schemeClr val="dk1"/>
                </a:solidFill>
                <a:latin typeface="Calibri"/>
                <a:ea typeface="Calibri"/>
                <a:cs typeface="Calibri"/>
                <a:sym typeface="Calibri"/>
              </a:rPr>
              <a:t>Мозг и компьютер</a:t>
            </a:r>
            <a:br>
              <a:rPr b="0" i="0" lang="en-US" sz="2900" u="none">
                <a:solidFill>
                  <a:schemeClr val="dk1"/>
                </a:solidFill>
                <a:latin typeface="Calibri"/>
                <a:ea typeface="Calibri"/>
                <a:cs typeface="Calibri"/>
                <a:sym typeface="Calibri"/>
              </a:rPr>
            </a:br>
            <a:endParaRPr/>
          </a:p>
        </p:txBody>
      </p:sp>
      <p:sp>
        <p:nvSpPr>
          <p:cNvPr id="817" name="Google Shape;817;p52"/>
          <p:cNvSpPr txBox="1"/>
          <p:nvPr/>
        </p:nvSpPr>
        <p:spPr>
          <a:xfrm>
            <a:off x="501650" y="1263650"/>
            <a:ext cx="6121400" cy="22463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Взаимодействие когнитивных наук выглядит</a:t>
            </a:r>
            <a:br>
              <a:rPr b="0" i="0" lang="en-US" sz="2000" u="none">
                <a:solidFill>
                  <a:schemeClr val="dk1"/>
                </a:solidFill>
                <a:latin typeface="Arial"/>
                <a:ea typeface="Arial"/>
                <a:cs typeface="Arial"/>
                <a:sym typeface="Arial"/>
              </a:rPr>
            </a:br>
            <a:r>
              <a:rPr b="0" i="0" lang="en-US" sz="2000" u="none">
                <a:solidFill>
                  <a:schemeClr val="dk1"/>
                </a:solidFill>
                <a:latin typeface="Arial"/>
                <a:ea typeface="Arial"/>
                <a:cs typeface="Arial"/>
                <a:sym typeface="Arial"/>
              </a:rPr>
              <a:t>примерно так. Нейрофизиология дает сведения</a:t>
            </a:r>
            <a:br>
              <a:rPr b="0" i="0" lang="en-US" sz="2000" u="none">
                <a:solidFill>
                  <a:schemeClr val="dk1"/>
                </a:solidFill>
                <a:latin typeface="Arial"/>
                <a:ea typeface="Arial"/>
                <a:cs typeface="Arial"/>
                <a:sym typeface="Arial"/>
              </a:rPr>
            </a:br>
            <a:r>
              <a:rPr b="0" i="0" lang="en-US" sz="2000" u="none">
                <a:solidFill>
                  <a:schemeClr val="dk1"/>
                </a:solidFill>
                <a:latin typeface="Arial"/>
                <a:ea typeface="Arial"/>
                <a:cs typeface="Arial"/>
                <a:sym typeface="Arial"/>
              </a:rPr>
              <a:t>о нейронных структурах и их функционировании.</a:t>
            </a:r>
            <a:br>
              <a:rPr b="0" i="0" lang="en-US" sz="2000" u="none">
                <a:solidFill>
                  <a:schemeClr val="dk1"/>
                </a:solidFill>
                <a:latin typeface="Arial"/>
                <a:ea typeface="Arial"/>
                <a:cs typeface="Arial"/>
                <a:sym typeface="Arial"/>
              </a:rPr>
            </a:br>
            <a:r>
              <a:rPr b="0" i="0" lang="en-US" sz="2000" u="none">
                <a:solidFill>
                  <a:schemeClr val="dk1"/>
                </a:solidFill>
                <a:latin typeface="Arial"/>
                <a:ea typeface="Arial"/>
                <a:cs typeface="Arial"/>
                <a:sym typeface="Arial"/>
              </a:rPr>
              <a:t>При этом не исключено, что нейронные</a:t>
            </a:r>
            <a:br>
              <a:rPr b="0" i="0" lang="en-US" sz="2000" u="none">
                <a:solidFill>
                  <a:schemeClr val="dk1"/>
                </a:solidFill>
                <a:latin typeface="Arial"/>
                <a:ea typeface="Arial"/>
                <a:cs typeface="Arial"/>
                <a:sym typeface="Arial"/>
              </a:rPr>
            </a:br>
            <a:r>
              <a:rPr b="0" i="0" lang="en-US" sz="2000" u="none">
                <a:solidFill>
                  <a:schemeClr val="dk1"/>
                </a:solidFill>
                <a:latin typeface="Arial"/>
                <a:ea typeface="Arial"/>
                <a:cs typeface="Arial"/>
                <a:sym typeface="Arial"/>
              </a:rPr>
              <a:t>структуры придется, в свою очередь</a:t>
            </a:r>
            <a:br>
              <a:rPr b="0" i="0" lang="en-US" sz="2000" u="none">
                <a:solidFill>
                  <a:schemeClr val="dk1"/>
                </a:solidFill>
                <a:latin typeface="Arial"/>
                <a:ea typeface="Arial"/>
                <a:cs typeface="Arial"/>
                <a:sym typeface="Arial"/>
              </a:rPr>
            </a:br>
            <a:r>
              <a:rPr b="0" i="0" lang="en-US" sz="2000" u="none">
                <a:solidFill>
                  <a:schemeClr val="dk1"/>
                </a:solidFill>
                <a:latin typeface="Arial"/>
                <a:ea typeface="Arial"/>
                <a:cs typeface="Arial"/>
                <a:sym typeface="Arial"/>
              </a:rPr>
              <a:t>рассматривать на трех уровнях: сетевом,</a:t>
            </a:r>
            <a:br>
              <a:rPr b="0" i="0" lang="en-US" sz="2000" u="none">
                <a:solidFill>
                  <a:schemeClr val="dk1"/>
                </a:solidFill>
                <a:latin typeface="Arial"/>
                <a:ea typeface="Arial"/>
                <a:cs typeface="Arial"/>
                <a:sym typeface="Arial"/>
              </a:rPr>
            </a:br>
            <a:r>
              <a:rPr b="0" i="0" lang="en-US" sz="2000" u="none">
                <a:solidFill>
                  <a:schemeClr val="dk1"/>
                </a:solidFill>
                <a:latin typeface="Arial"/>
                <a:ea typeface="Arial"/>
                <a:cs typeface="Arial"/>
                <a:sym typeface="Arial"/>
              </a:rPr>
              <a:t>биохимическом и генетическом.</a:t>
            </a:r>
            <a:endParaRPr/>
          </a:p>
        </p:txBody>
      </p:sp>
      <p:sp>
        <p:nvSpPr>
          <p:cNvPr id="818" name="Google Shape;818;p52"/>
          <p:cNvSpPr txBox="1"/>
          <p:nvPr/>
        </p:nvSpPr>
        <p:spPr>
          <a:xfrm>
            <a:off x="501650" y="3451225"/>
            <a:ext cx="9220200" cy="317023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Психология описывает макроэффекты (поведение, рассуждения, речь),</a:t>
            </a:r>
            <a:br>
              <a:rPr b="0" i="0" lang="en-US" sz="2000" u="none">
                <a:solidFill>
                  <a:schemeClr val="dk1"/>
                </a:solidFill>
                <a:latin typeface="Arial"/>
                <a:ea typeface="Arial"/>
                <a:cs typeface="Arial"/>
                <a:sym typeface="Arial"/>
              </a:rPr>
            </a:br>
            <a:r>
              <a:rPr b="0" i="0" lang="en-US" sz="2000" u="none">
                <a:solidFill>
                  <a:schemeClr val="dk1"/>
                </a:solidFill>
                <a:latin typeface="Arial"/>
                <a:ea typeface="Arial"/>
                <a:cs typeface="Arial"/>
                <a:sym typeface="Arial"/>
              </a:rPr>
              <a:t>реализация которых должна быть объяснена на нейронном уровне.</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Искусственный интеллект дает язык, на котором задаются вопросы: систему понятий информатики и средства формализации для построения когнитивных моделей.</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Для моделирования информационных процессов мозга сетевого языка может оказаться недостаточно.</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Во всяком случае ни одна из когнитивных наук в одиночку не способна</a:t>
            </a:r>
            <a:br>
              <a:rPr b="0" i="0" lang="en-US" sz="2000" u="none">
                <a:solidFill>
                  <a:schemeClr val="dk1"/>
                </a:solidFill>
                <a:latin typeface="Arial"/>
                <a:ea typeface="Arial"/>
                <a:cs typeface="Arial"/>
                <a:sym typeface="Arial"/>
              </a:rPr>
            </a:br>
            <a:r>
              <a:rPr b="0" i="0" lang="en-US" sz="2000" u="none">
                <a:solidFill>
                  <a:schemeClr val="dk1"/>
                </a:solidFill>
                <a:latin typeface="Arial"/>
                <a:ea typeface="Arial"/>
                <a:cs typeface="Arial"/>
                <a:sym typeface="Arial"/>
              </a:rPr>
              <a:t>реализовать проект моделирования информационных процессов мозга. Это можно сделать только совметно.</a:t>
            </a:r>
            <a:endParaRPr/>
          </a:p>
        </p:txBody>
      </p:sp>
      <p:pic>
        <p:nvPicPr>
          <p:cNvPr id="819" name="Google Shape;819;p52"/>
          <p:cNvPicPr preferRelativeResize="0"/>
          <p:nvPr/>
        </p:nvPicPr>
        <p:blipFill rotWithShape="1">
          <a:blip r:embed="rId3">
            <a:alphaModFix/>
          </a:blip>
          <a:srcRect b="0" l="0" r="0" t="0"/>
          <a:stretch/>
        </p:blipFill>
        <p:spPr>
          <a:xfrm>
            <a:off x="6750050" y="1263650"/>
            <a:ext cx="3041650" cy="2187575"/>
          </a:xfrm>
          <a:prstGeom prst="rect">
            <a:avLst/>
          </a:prstGeom>
          <a:noFill/>
          <a:ln>
            <a:noFill/>
          </a:ln>
        </p:spPr>
      </p:pic>
      <p:sp>
        <p:nvSpPr>
          <p:cNvPr id="820" name="Google Shape;820;p52"/>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821" name="Google Shape;821;p52"/>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53"/>
          <p:cNvSpPr txBox="1"/>
          <p:nvPr>
            <p:ph idx="4294967295" type="ctrTitle"/>
          </p:nvPr>
        </p:nvSpPr>
        <p:spPr>
          <a:xfrm>
            <a:off x="1106487" y="800100"/>
            <a:ext cx="7983537" cy="2546350"/>
          </a:xfrm>
          <a:prstGeom prst="rect">
            <a:avLst/>
          </a:prstGeom>
          <a:noFill/>
          <a:ln>
            <a:noFill/>
          </a:ln>
        </p:spPr>
        <p:txBody>
          <a:bodyPr anchorCtr="0" anchor="b" bIns="45700" lIns="91425" spcFirstLastPara="1" rIns="91425" wrap="square" tIns="45700">
            <a:normAutofit/>
          </a:bodyPr>
          <a:lstStyle/>
          <a:p>
            <a:pPr indent="0" lvl="0" marL="0" marR="0" rtl="0" algn="ctr">
              <a:lnSpc>
                <a:spcPct val="80000"/>
              </a:lnSpc>
              <a:spcBef>
                <a:spcPts val="0"/>
              </a:spcBef>
              <a:spcAft>
                <a:spcPts val="0"/>
              </a:spcAft>
              <a:buClr>
                <a:srgbClr val="4FADF3"/>
              </a:buClr>
              <a:buSzPts val="4500"/>
              <a:buFont typeface="Calibri"/>
              <a:buNone/>
            </a:pPr>
            <a:r>
              <a:rPr b="1" i="0" lang="en-US" sz="4500" u="none" cap="none" strike="noStrike">
                <a:solidFill>
                  <a:srgbClr val="4FADF3"/>
                </a:solidFill>
                <a:latin typeface="Calibri"/>
                <a:ea typeface="Calibri"/>
                <a:cs typeface="Calibri"/>
                <a:sym typeface="Calibri"/>
              </a:rPr>
              <a:t>Динамика сложных сетей</a:t>
            </a:r>
            <a:endParaRPr/>
          </a:p>
        </p:txBody>
      </p:sp>
      <p:sp>
        <p:nvSpPr>
          <p:cNvPr id="829" name="Google Shape;829;p53"/>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54"/>
          <p:cNvSpPr/>
          <p:nvPr/>
        </p:nvSpPr>
        <p:spPr>
          <a:xfrm>
            <a:off x="890587" y="395287"/>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nvGrpSpPr>
          <p:cNvPr id="836" name="Google Shape;836;p54"/>
          <p:cNvGrpSpPr/>
          <p:nvPr/>
        </p:nvGrpSpPr>
        <p:grpSpPr>
          <a:xfrm>
            <a:off x="242887" y="322262"/>
            <a:ext cx="9791700" cy="6553200"/>
            <a:chOff x="242888" y="322263"/>
            <a:chExt cx="9791700" cy="6553200"/>
          </a:xfrm>
        </p:grpSpPr>
        <p:sp>
          <p:nvSpPr>
            <p:cNvPr id="837" name="Google Shape;837;p54"/>
            <p:cNvSpPr/>
            <p:nvPr/>
          </p:nvSpPr>
          <p:spPr>
            <a:xfrm>
              <a:off x="242888" y="322263"/>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38" name="Google Shape;838;p54"/>
            <p:cNvSpPr/>
            <p:nvPr/>
          </p:nvSpPr>
          <p:spPr>
            <a:xfrm>
              <a:off x="404781" y="1731821"/>
              <a:ext cx="9415154" cy="4999675"/>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39" name="Google Shape;839;p54"/>
            <p:cNvSpPr txBox="1"/>
            <p:nvPr/>
          </p:nvSpPr>
          <p:spPr>
            <a:xfrm>
              <a:off x="998117" y="553244"/>
              <a:ext cx="8244308" cy="986161"/>
            </a:xfrm>
            <a:prstGeom prst="rect">
              <a:avLst/>
            </a:prstGeom>
            <a:noFill/>
            <a:ln>
              <a:noFill/>
            </a:ln>
          </p:spPr>
          <p:txBody>
            <a:bodyPr anchorCtr="0" anchor="t" bIns="49700" lIns="99425" spcFirstLastPara="1" rIns="99425" wrap="square" tIns="49700">
              <a:noAutofit/>
            </a:bodyPr>
            <a:lstStyle/>
            <a:p>
              <a:pPr indent="0" lvl="0" marL="0" marR="0" rtl="0" algn="ctr">
                <a:lnSpc>
                  <a:spcPct val="100000"/>
                </a:lnSpc>
                <a:spcBef>
                  <a:spcPts val="0"/>
                </a:spcBef>
                <a:spcAft>
                  <a:spcPts val="0"/>
                </a:spcAft>
                <a:buClr>
                  <a:schemeClr val="dk2"/>
                </a:buClr>
                <a:buSzPts val="4000"/>
                <a:buFont typeface="Arial"/>
                <a:buNone/>
              </a:pPr>
              <a:r>
                <a:rPr b="1" i="0" lang="en-US" sz="4000" u="none">
                  <a:solidFill>
                    <a:schemeClr val="dk2"/>
                  </a:solidFill>
                  <a:latin typeface="Arial"/>
                  <a:ea typeface="Arial"/>
                  <a:cs typeface="Arial"/>
                  <a:sym typeface="Arial"/>
                </a:rPr>
                <a:t>Динамика сложных сетей</a:t>
              </a:r>
              <a:endParaRPr/>
            </a:p>
          </p:txBody>
        </p:sp>
      </p:grpSp>
      <p:sp>
        <p:nvSpPr>
          <p:cNvPr id="840" name="Google Shape;840;p54"/>
          <p:cNvSpPr txBox="1"/>
          <p:nvPr/>
        </p:nvSpPr>
        <p:spPr>
          <a:xfrm>
            <a:off x="593725" y="1824037"/>
            <a:ext cx="9090025" cy="32321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2060"/>
              </a:buClr>
              <a:buSzPts val="2400"/>
              <a:buFont typeface="Arial"/>
              <a:buChar char="•"/>
            </a:pPr>
            <a:r>
              <a:rPr b="1" i="1" lang="en-US" sz="2400" u="none">
                <a:solidFill>
                  <a:srgbClr val="002060"/>
                </a:solidFill>
                <a:latin typeface="Arial"/>
                <a:ea typeface="Arial"/>
                <a:cs typeface="Arial"/>
                <a:sym typeface="Arial"/>
              </a:rPr>
              <a:t>Динамика топологии</a:t>
            </a:r>
            <a:r>
              <a:rPr b="0" i="0" lang="en-US" sz="2400" u="none">
                <a:solidFill>
                  <a:schemeClr val="dk1"/>
                </a:solidFill>
                <a:latin typeface="Arial"/>
                <a:ea typeface="Arial"/>
                <a:cs typeface="Arial"/>
                <a:sym typeface="Arial"/>
              </a:rPr>
              <a:t>: </a:t>
            </a:r>
            <a:endParaRPr/>
          </a:p>
          <a:p>
            <a:pPr indent="0" lvl="1" marL="45720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модели роста,</a:t>
            </a:r>
            <a:br>
              <a:rPr b="0" i="0" lang="en-US" sz="2000" u="none" cap="none" strike="noStrike">
                <a:solidFill>
                  <a:schemeClr val="dk1"/>
                </a:solidFill>
                <a:latin typeface="Arial"/>
                <a:ea typeface="Arial"/>
                <a:cs typeface="Arial"/>
                <a:sym typeface="Arial"/>
              </a:rPr>
            </a:br>
            <a:r>
              <a:rPr b="0" i="0" lang="en-US" sz="2000" u="none" cap="none" strike="noStrike">
                <a:solidFill>
                  <a:schemeClr val="dk1"/>
                </a:solidFill>
                <a:latin typeface="Arial"/>
                <a:ea typeface="Arial"/>
                <a:cs typeface="Arial"/>
                <a:sym typeface="Arial"/>
              </a:rPr>
              <a:t>- модели «случайной эволюции».</a:t>
            </a:r>
            <a:endParaRPr/>
          </a:p>
          <a:p>
            <a:pPr indent="-342900" lvl="0" marL="342900" marR="0" rtl="0" algn="l">
              <a:lnSpc>
                <a:spcPct val="100000"/>
              </a:lnSpc>
              <a:spcBef>
                <a:spcPts val="0"/>
              </a:spcBef>
              <a:spcAft>
                <a:spcPts val="0"/>
              </a:spcAft>
              <a:buClr>
                <a:srgbClr val="002060"/>
              </a:buClr>
              <a:buSzPts val="2400"/>
              <a:buFont typeface="Arial"/>
              <a:buChar char="•"/>
            </a:pPr>
            <a:r>
              <a:rPr b="1" i="1" lang="en-US" sz="2400" u="none">
                <a:solidFill>
                  <a:srgbClr val="002060"/>
                </a:solidFill>
                <a:latin typeface="Arial"/>
                <a:ea typeface="Arial"/>
                <a:cs typeface="Arial"/>
                <a:sym typeface="Arial"/>
              </a:rPr>
              <a:t>Динамика состояний </a:t>
            </a:r>
            <a:r>
              <a:rPr b="0" i="0" lang="en-US" sz="2400" u="none">
                <a:solidFill>
                  <a:schemeClr val="dk1"/>
                </a:solidFill>
                <a:latin typeface="Arial"/>
                <a:ea typeface="Arial"/>
                <a:cs typeface="Arial"/>
                <a:sym typeface="Arial"/>
              </a:rPr>
              <a:t>(при фиксированной топологии):</a:t>
            </a:r>
            <a:br>
              <a:rPr b="0" i="0" lang="en-US" sz="2400" u="none">
                <a:solidFill>
                  <a:schemeClr val="dk1"/>
                </a:solidFill>
                <a:latin typeface="Arial"/>
                <a:ea typeface="Arial"/>
                <a:cs typeface="Arial"/>
                <a:sym typeface="Arial"/>
              </a:rPr>
            </a:br>
            <a:r>
              <a:rPr b="0" i="0" lang="en-US" sz="2400" u="none">
                <a:solidFill>
                  <a:schemeClr val="dk1"/>
                </a:solidFill>
                <a:latin typeface="Arial"/>
                <a:ea typeface="Arial"/>
                <a:cs typeface="Arial"/>
                <a:sym typeface="Arial"/>
              </a:rPr>
              <a:t>- </a:t>
            </a:r>
            <a:r>
              <a:rPr b="0" i="0" lang="en-US" sz="2000" u="none">
                <a:solidFill>
                  <a:schemeClr val="dk1"/>
                </a:solidFill>
                <a:latin typeface="Arial"/>
                <a:ea typeface="Arial"/>
                <a:cs typeface="Arial"/>
                <a:sym typeface="Arial"/>
              </a:rPr>
              <a:t>потоковые модели, т.е. распространение ресурса;</a:t>
            </a:r>
            <a:br>
              <a:rPr b="0" i="0" lang="en-US" sz="2000" u="none">
                <a:solidFill>
                  <a:schemeClr val="dk1"/>
                </a:solidFill>
                <a:latin typeface="Arial"/>
                <a:ea typeface="Arial"/>
                <a:cs typeface="Arial"/>
                <a:sym typeface="Arial"/>
              </a:rPr>
            </a:br>
            <a:r>
              <a:rPr b="0" i="0" lang="en-US" sz="2000" u="none">
                <a:solidFill>
                  <a:schemeClr val="dk1"/>
                </a:solidFill>
                <a:latin typeface="Arial"/>
                <a:ea typeface="Arial"/>
                <a:cs typeface="Arial"/>
                <a:sym typeface="Arial"/>
              </a:rPr>
              <a:t>- распространение активности.</a:t>
            </a:r>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Для биологических объектов </a:t>
            </a:r>
            <a:r>
              <a:rPr b="1" i="1" lang="en-US" sz="2400" u="none">
                <a:solidFill>
                  <a:srgbClr val="002060"/>
                </a:solidFill>
                <a:latin typeface="Arial"/>
                <a:ea typeface="Arial"/>
                <a:cs typeface="Arial"/>
                <a:sym typeface="Arial"/>
              </a:rPr>
              <a:t>динамика топологии </a:t>
            </a:r>
            <a:r>
              <a:rPr b="0" i="0" lang="en-US" sz="2400" u="none">
                <a:solidFill>
                  <a:schemeClr val="dk1"/>
                </a:solidFill>
                <a:latin typeface="Arial"/>
                <a:ea typeface="Arial"/>
                <a:cs typeface="Arial"/>
                <a:sym typeface="Arial"/>
              </a:rPr>
              <a:t>– это процессы развития (медленное время); </a:t>
            </a:r>
            <a:r>
              <a:rPr b="1" i="1" lang="en-US" sz="2400" u="none">
                <a:solidFill>
                  <a:srgbClr val="002060"/>
                </a:solidFill>
                <a:latin typeface="Arial"/>
                <a:ea typeface="Arial"/>
                <a:cs typeface="Arial"/>
                <a:sym typeface="Arial"/>
              </a:rPr>
              <a:t>динамика состояний</a:t>
            </a:r>
            <a:r>
              <a:rPr b="0" i="0" lang="en-US" sz="2400" u="none">
                <a:solidFill>
                  <a:schemeClr val="dk1"/>
                </a:solidFill>
                <a:latin typeface="Arial"/>
                <a:ea typeface="Arial"/>
                <a:cs typeface="Arial"/>
                <a:sym typeface="Arial"/>
              </a:rPr>
              <a:t> – текущие процессы (быстрое время).</a:t>
            </a:r>
            <a:endParaRPr/>
          </a:p>
        </p:txBody>
      </p:sp>
      <p:pic>
        <p:nvPicPr>
          <p:cNvPr id="841" name="Google Shape;841;p54"/>
          <p:cNvPicPr preferRelativeResize="0"/>
          <p:nvPr/>
        </p:nvPicPr>
        <p:blipFill rotWithShape="1">
          <a:blip r:embed="rId3">
            <a:alphaModFix/>
          </a:blip>
          <a:srcRect b="0" l="0" r="0" t="0"/>
          <a:stretch/>
        </p:blipFill>
        <p:spPr>
          <a:xfrm>
            <a:off x="1635125" y="4983162"/>
            <a:ext cx="6264275" cy="1570037"/>
          </a:xfrm>
          <a:prstGeom prst="rect">
            <a:avLst/>
          </a:prstGeom>
          <a:noFill/>
          <a:ln>
            <a:noFill/>
          </a:ln>
        </p:spPr>
      </p:pic>
      <p:sp>
        <p:nvSpPr>
          <p:cNvPr id="842" name="Google Shape;842;p54"/>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843" name="Google Shape;843;p54"/>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55"/>
          <p:cNvSpPr/>
          <p:nvPr/>
        </p:nvSpPr>
        <p:spPr>
          <a:xfrm>
            <a:off x="890587" y="395287"/>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nvGrpSpPr>
          <p:cNvPr id="850" name="Google Shape;850;p55"/>
          <p:cNvGrpSpPr/>
          <p:nvPr/>
        </p:nvGrpSpPr>
        <p:grpSpPr>
          <a:xfrm>
            <a:off x="242887" y="322262"/>
            <a:ext cx="9791700" cy="6553200"/>
            <a:chOff x="242888" y="322263"/>
            <a:chExt cx="9791700" cy="6553200"/>
          </a:xfrm>
        </p:grpSpPr>
        <p:sp>
          <p:nvSpPr>
            <p:cNvPr id="851" name="Google Shape;851;p55"/>
            <p:cNvSpPr/>
            <p:nvPr/>
          </p:nvSpPr>
          <p:spPr>
            <a:xfrm>
              <a:off x="242888" y="322263"/>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52" name="Google Shape;852;p55"/>
            <p:cNvSpPr/>
            <p:nvPr/>
          </p:nvSpPr>
          <p:spPr>
            <a:xfrm>
              <a:off x="404780" y="1731821"/>
              <a:ext cx="9486485" cy="4999675"/>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53" name="Google Shape;853;p55"/>
            <p:cNvSpPr txBox="1"/>
            <p:nvPr/>
          </p:nvSpPr>
          <p:spPr>
            <a:xfrm>
              <a:off x="998117" y="553244"/>
              <a:ext cx="8244308" cy="986161"/>
            </a:xfrm>
            <a:prstGeom prst="rect">
              <a:avLst/>
            </a:prstGeom>
            <a:noFill/>
            <a:ln>
              <a:noFill/>
            </a:ln>
          </p:spPr>
          <p:txBody>
            <a:bodyPr anchorCtr="0" anchor="t" bIns="49700" lIns="99425" spcFirstLastPara="1" rIns="99425" wrap="square" tIns="49700">
              <a:noAutofit/>
            </a:bodyPr>
            <a:lstStyle/>
            <a:p>
              <a:pPr indent="0" lvl="0" marL="0" marR="0" rtl="0" algn="ctr">
                <a:lnSpc>
                  <a:spcPct val="100000"/>
                </a:lnSpc>
                <a:spcBef>
                  <a:spcPts val="0"/>
                </a:spcBef>
                <a:spcAft>
                  <a:spcPts val="0"/>
                </a:spcAft>
                <a:buClr>
                  <a:schemeClr val="dk2"/>
                </a:buClr>
                <a:buSzPts val="4000"/>
                <a:buFont typeface="Arial"/>
                <a:buNone/>
              </a:pPr>
              <a:r>
                <a:rPr b="1" i="0" lang="en-US" sz="4000" u="none">
                  <a:solidFill>
                    <a:schemeClr val="dk2"/>
                  </a:solidFill>
                  <a:latin typeface="Arial"/>
                  <a:ea typeface="Arial"/>
                  <a:cs typeface="Arial"/>
                  <a:sym typeface="Arial"/>
                </a:rPr>
                <a:t>Динамика сложных сетей</a:t>
              </a:r>
              <a:endParaRPr/>
            </a:p>
          </p:txBody>
        </p:sp>
      </p:grpSp>
      <p:sp>
        <p:nvSpPr>
          <p:cNvPr id="854" name="Google Shape;854;p55"/>
          <p:cNvSpPr txBox="1"/>
          <p:nvPr/>
        </p:nvSpPr>
        <p:spPr>
          <a:xfrm>
            <a:off x="596900" y="1557337"/>
            <a:ext cx="9294812" cy="501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Барабаши и Альберт предложили простую и элегантную модель возникновения и </a:t>
            </a:r>
            <a:r>
              <a:rPr b="1" i="0" lang="en-US" sz="2000" u="none">
                <a:solidFill>
                  <a:schemeClr val="dk1"/>
                </a:solidFill>
                <a:latin typeface="Arial"/>
                <a:ea typeface="Arial"/>
                <a:cs typeface="Arial"/>
                <a:sym typeface="Arial"/>
              </a:rPr>
              <a:t>эволюции безмасштабных сетей</a:t>
            </a:r>
            <a:r>
              <a:rPr b="0" i="0" lang="en-US" sz="2000" u="none">
                <a:solidFill>
                  <a:schemeClr val="dk1"/>
                </a:solidFill>
                <a:latin typeface="Arial"/>
                <a:ea typeface="Arial"/>
                <a:cs typeface="Arial"/>
                <a:sym typeface="Arial"/>
              </a:rPr>
              <a:t>. Они показали, что для возникновения безмасштабных сетей необходимы два условия:</a:t>
            </a:r>
            <a:endParaRPr/>
          </a:p>
          <a:p>
            <a:pPr indent="-127000" lvl="0" marL="0" marR="0" rtl="0" algn="l">
              <a:lnSpc>
                <a:spcPct val="100000"/>
              </a:lnSpc>
              <a:spcBef>
                <a:spcPts val="0"/>
              </a:spcBef>
              <a:spcAft>
                <a:spcPts val="0"/>
              </a:spcAft>
              <a:buClr>
                <a:srgbClr val="002060"/>
              </a:buClr>
              <a:buSzPts val="2000"/>
              <a:buFont typeface="Calibri"/>
              <a:buAutoNum type="arabicPeriod"/>
            </a:pPr>
            <a:r>
              <a:rPr b="1" i="1" lang="en-US" sz="2000" u="none">
                <a:solidFill>
                  <a:srgbClr val="002060"/>
                </a:solidFill>
                <a:latin typeface="Arial"/>
                <a:ea typeface="Arial"/>
                <a:cs typeface="Arial"/>
                <a:sym typeface="Arial"/>
              </a:rPr>
              <a:t>Рост. </a:t>
            </a:r>
            <a:r>
              <a:rPr b="0" i="0" lang="en-US" sz="2000" u="none">
                <a:solidFill>
                  <a:schemeClr val="dk1"/>
                </a:solidFill>
                <a:latin typeface="Arial"/>
                <a:ea typeface="Arial"/>
                <a:cs typeface="Arial"/>
                <a:sym typeface="Arial"/>
              </a:rPr>
              <a:t>Начиная с небольшого числа </a:t>
            </a:r>
            <a:r>
              <a:rPr b="1" i="1" lang="en-US" sz="2000" u="none">
                <a:solidFill>
                  <a:srgbClr val="002060"/>
                </a:solidFill>
                <a:latin typeface="Arial"/>
                <a:ea typeface="Arial"/>
                <a:cs typeface="Arial"/>
                <a:sym typeface="Arial"/>
              </a:rPr>
              <a:t>m</a:t>
            </a:r>
            <a:r>
              <a:rPr b="1" baseline="-25000" i="1" lang="en-US" sz="2000" u="none">
                <a:solidFill>
                  <a:srgbClr val="002060"/>
                </a:solidFill>
                <a:latin typeface="Arial"/>
                <a:ea typeface="Arial"/>
                <a:cs typeface="Arial"/>
                <a:sym typeface="Arial"/>
              </a:rPr>
              <a:t>0</a:t>
            </a:r>
            <a:r>
              <a:rPr b="1" i="1" lang="en-US" sz="2000" u="none">
                <a:solidFill>
                  <a:srgbClr val="002060"/>
                </a:solidFill>
                <a:latin typeface="Arial"/>
                <a:ea typeface="Arial"/>
                <a:cs typeface="Arial"/>
                <a:sym typeface="Arial"/>
              </a:rPr>
              <a:t> </a:t>
            </a:r>
            <a:r>
              <a:rPr b="0" i="0" lang="en-US" sz="2000" u="none">
                <a:solidFill>
                  <a:schemeClr val="dk1"/>
                </a:solidFill>
                <a:latin typeface="Arial"/>
                <a:ea typeface="Arial"/>
                <a:cs typeface="Arial"/>
                <a:sym typeface="Arial"/>
              </a:rPr>
              <a:t>узлов, на каждом временном шаге добавляется один новый узел с </a:t>
            </a:r>
            <a:r>
              <a:rPr b="1" i="1" lang="en-US" sz="2000" u="none">
                <a:solidFill>
                  <a:srgbClr val="002060"/>
                </a:solidFill>
                <a:latin typeface="Arial"/>
                <a:ea typeface="Arial"/>
                <a:cs typeface="Arial"/>
                <a:sym typeface="Arial"/>
              </a:rPr>
              <a:t>m</a:t>
            </a:r>
            <a:r>
              <a:rPr b="1" baseline="-25000" i="1" lang="en-US" sz="2000" u="none">
                <a:solidFill>
                  <a:srgbClr val="002060"/>
                </a:solidFill>
                <a:latin typeface="Arial"/>
                <a:ea typeface="Arial"/>
                <a:cs typeface="Arial"/>
                <a:sym typeface="Arial"/>
              </a:rPr>
              <a:t>  </a:t>
            </a:r>
            <a:r>
              <a:rPr b="1" i="1" lang="en-US" sz="2000" u="none">
                <a:solidFill>
                  <a:srgbClr val="002060"/>
                </a:solidFill>
                <a:latin typeface="Arial"/>
                <a:ea typeface="Arial"/>
                <a:cs typeface="Arial"/>
                <a:sym typeface="Arial"/>
              </a:rPr>
              <a:t>(m ≤ m</a:t>
            </a:r>
            <a:r>
              <a:rPr b="1" baseline="-25000" i="1" lang="en-US" sz="2000" u="none">
                <a:solidFill>
                  <a:srgbClr val="002060"/>
                </a:solidFill>
                <a:latin typeface="Arial"/>
                <a:ea typeface="Arial"/>
                <a:cs typeface="Arial"/>
                <a:sym typeface="Arial"/>
              </a:rPr>
              <a:t>0</a:t>
            </a:r>
            <a:r>
              <a:rPr b="1" i="1" lang="en-US" sz="2000" u="none">
                <a:solidFill>
                  <a:srgbClr val="002060"/>
                </a:solidFill>
                <a:latin typeface="Arial"/>
                <a:ea typeface="Arial"/>
                <a:cs typeface="Arial"/>
                <a:sym typeface="Arial"/>
              </a:rPr>
              <a:t>)</a:t>
            </a:r>
            <a:r>
              <a:rPr b="1" baseline="-25000" i="1" lang="en-US" sz="2000" u="none">
                <a:solidFill>
                  <a:srgbClr val="002060"/>
                </a:solidFill>
                <a:latin typeface="Arial"/>
                <a:ea typeface="Arial"/>
                <a:cs typeface="Arial"/>
                <a:sym typeface="Arial"/>
              </a:rPr>
              <a:t> </a:t>
            </a:r>
            <a:r>
              <a:rPr b="0" i="0" lang="en-US" sz="2000" u="none">
                <a:solidFill>
                  <a:schemeClr val="dk1"/>
                </a:solidFill>
                <a:latin typeface="Arial"/>
                <a:ea typeface="Arial"/>
                <a:cs typeface="Arial"/>
                <a:sym typeface="Arial"/>
              </a:rPr>
              <a:t>связями, которые соединяют этот новый узел с </a:t>
            </a:r>
            <a:r>
              <a:rPr b="1" i="1" lang="en-US" sz="2000" u="none">
                <a:solidFill>
                  <a:srgbClr val="002060"/>
                </a:solidFill>
                <a:latin typeface="Arial"/>
                <a:ea typeface="Arial"/>
                <a:cs typeface="Arial"/>
                <a:sym typeface="Arial"/>
              </a:rPr>
              <a:t>m  </a:t>
            </a:r>
            <a:r>
              <a:rPr b="0" i="0" lang="en-US" sz="2000" u="none">
                <a:solidFill>
                  <a:schemeClr val="dk1"/>
                </a:solidFill>
                <a:latin typeface="Arial"/>
                <a:ea typeface="Arial"/>
                <a:cs typeface="Arial"/>
                <a:sym typeface="Arial"/>
              </a:rPr>
              <a:t>различными уже существующими узлами.</a:t>
            </a:r>
            <a:endParaRPr/>
          </a:p>
          <a:p>
            <a:pPr indent="-127000" lvl="0" marL="0" marR="0" rtl="0" algn="l">
              <a:lnSpc>
                <a:spcPct val="100000"/>
              </a:lnSpc>
              <a:spcBef>
                <a:spcPts val="0"/>
              </a:spcBef>
              <a:spcAft>
                <a:spcPts val="0"/>
              </a:spcAft>
              <a:buClr>
                <a:srgbClr val="002060"/>
              </a:buClr>
              <a:buSzPts val="2000"/>
              <a:buFont typeface="Calibri"/>
              <a:buAutoNum type="arabicPeriod"/>
            </a:pPr>
            <a:r>
              <a:rPr b="1" i="1" lang="en-US" sz="2000" u="none">
                <a:solidFill>
                  <a:srgbClr val="002060"/>
                </a:solidFill>
                <a:latin typeface="Arial"/>
                <a:ea typeface="Arial"/>
                <a:cs typeface="Arial"/>
                <a:sym typeface="Arial"/>
              </a:rPr>
              <a:t>Предпочтительное присоединение </a:t>
            </a:r>
            <a:r>
              <a:rPr b="0" i="1" lang="en-US" sz="2000" u="none">
                <a:solidFill>
                  <a:schemeClr val="dk1"/>
                </a:solidFill>
                <a:latin typeface="Arial"/>
                <a:ea typeface="Arial"/>
                <a:cs typeface="Arial"/>
                <a:sym typeface="Arial"/>
              </a:rPr>
              <a:t>(Preferencial attachment). </a:t>
            </a:r>
            <a:r>
              <a:rPr b="0" i="0" lang="en-US" sz="2000" u="none">
                <a:solidFill>
                  <a:schemeClr val="dk1"/>
                </a:solidFill>
                <a:latin typeface="Arial"/>
                <a:ea typeface="Arial"/>
                <a:cs typeface="Arial"/>
                <a:sym typeface="Arial"/>
              </a:rPr>
              <a:t>Когда выбираются узлы, к которым присоединяется новый узел, предполагается, что вероятность </a:t>
            </a:r>
            <a:r>
              <a:rPr b="1" i="1" lang="en-US" sz="2000" u="none">
                <a:solidFill>
                  <a:schemeClr val="dk1"/>
                </a:solidFill>
                <a:latin typeface="Arial"/>
                <a:ea typeface="Arial"/>
                <a:cs typeface="Arial"/>
                <a:sym typeface="Arial"/>
              </a:rPr>
              <a:t>P</a:t>
            </a:r>
            <a:r>
              <a:rPr b="0" i="1" lang="en-US" sz="2000" u="none">
                <a:solidFill>
                  <a:schemeClr val="dk1"/>
                </a:solidFill>
                <a:latin typeface="Arial"/>
                <a:ea typeface="Arial"/>
                <a:cs typeface="Arial"/>
                <a:sym typeface="Arial"/>
              </a:rPr>
              <a:t> </a:t>
            </a:r>
            <a:r>
              <a:rPr b="0" i="0" lang="en-US" sz="2000" u="none">
                <a:solidFill>
                  <a:schemeClr val="dk1"/>
                </a:solidFill>
                <a:latin typeface="Arial"/>
                <a:ea typeface="Arial"/>
                <a:cs typeface="Arial"/>
                <a:sym typeface="Arial"/>
              </a:rPr>
              <a:t>с которой новой узел будет соединяться с уже существующим узлом </a:t>
            </a:r>
            <a:r>
              <a:rPr b="1" i="1" lang="en-US" sz="2000" u="none">
                <a:solidFill>
                  <a:srgbClr val="002060"/>
                </a:solidFill>
                <a:latin typeface="Arial"/>
                <a:ea typeface="Arial"/>
                <a:cs typeface="Arial"/>
                <a:sym typeface="Arial"/>
              </a:rPr>
              <a:t>i </a:t>
            </a:r>
            <a:r>
              <a:rPr b="0" i="0" lang="en-US" sz="2000" u="none">
                <a:solidFill>
                  <a:schemeClr val="dk1"/>
                </a:solidFill>
                <a:latin typeface="Arial"/>
                <a:ea typeface="Arial"/>
                <a:cs typeface="Arial"/>
                <a:sym typeface="Arial"/>
              </a:rPr>
              <a:t>, зависит от числа связей </a:t>
            </a:r>
            <a:r>
              <a:rPr b="1" i="1" lang="en-US" sz="2000" u="none">
                <a:solidFill>
                  <a:srgbClr val="002060"/>
                </a:solidFill>
                <a:latin typeface="Arial"/>
                <a:ea typeface="Arial"/>
                <a:cs typeface="Arial"/>
                <a:sym typeface="Arial"/>
              </a:rPr>
              <a:t>q</a:t>
            </a:r>
            <a:r>
              <a:rPr b="1" baseline="-25000" i="1" lang="en-US" sz="2000" u="none">
                <a:solidFill>
                  <a:srgbClr val="002060"/>
                </a:solidFill>
                <a:latin typeface="Arial"/>
                <a:ea typeface="Arial"/>
                <a:cs typeface="Arial"/>
                <a:sym typeface="Arial"/>
              </a:rPr>
              <a:t>i</a:t>
            </a:r>
            <a:r>
              <a:rPr b="0" i="0" lang="en-US" sz="2000" u="none">
                <a:solidFill>
                  <a:schemeClr val="dk1"/>
                </a:solidFill>
                <a:latin typeface="Arial"/>
                <a:ea typeface="Arial"/>
                <a:cs typeface="Arial"/>
                <a:sym typeface="Arial"/>
              </a:rPr>
              <a:t>, которыми этот узел уже связан с другими узлами: </a:t>
            </a:r>
            <a:br>
              <a:rPr b="0" i="0" lang="en-US" sz="2000" u="none">
                <a:solidFill>
                  <a:schemeClr val="dk1"/>
                </a:solidFill>
                <a:latin typeface="Arial"/>
                <a:ea typeface="Arial"/>
                <a:cs typeface="Arial"/>
                <a:sym typeface="Arial"/>
              </a:rPr>
            </a:br>
            <a:br>
              <a:rPr b="0" i="0" lang="en-US" sz="2000" u="none">
                <a:solidFill>
                  <a:schemeClr val="dk1"/>
                </a:solidFill>
                <a:latin typeface="Arial"/>
                <a:ea typeface="Arial"/>
                <a:cs typeface="Arial"/>
                <a:sym typeface="Arial"/>
              </a:rPr>
            </a:br>
            <a:r>
              <a:rPr b="0" i="0" lang="en-US" sz="2000" u="none">
                <a:solidFill>
                  <a:schemeClr val="dk1"/>
                </a:solidFill>
                <a:latin typeface="Arial"/>
                <a:ea typeface="Arial"/>
                <a:cs typeface="Arial"/>
                <a:sym typeface="Arial"/>
              </a:rPr>
              <a:t>так что </a:t>
            </a:r>
            <a:r>
              <a:rPr b="1" i="1" lang="en-US" sz="2000" u="none">
                <a:solidFill>
                  <a:srgbClr val="002060"/>
                </a:solidFill>
                <a:latin typeface="Arial"/>
                <a:ea typeface="Arial"/>
                <a:cs typeface="Arial"/>
                <a:sym typeface="Arial"/>
              </a:rPr>
              <a:t>чем больше степень вершины, тем выше вероятность присоединения к ней</a:t>
            </a:r>
            <a:r>
              <a:rPr b="0" i="0" lang="en-US" sz="2000" u="none">
                <a:solidFill>
                  <a:schemeClr val="dk1"/>
                </a:solidFill>
                <a:latin typeface="Arial"/>
                <a:ea typeface="Arial"/>
                <a:cs typeface="Arial"/>
                <a:sym typeface="Arial"/>
              </a:rPr>
              <a:t>. В пределе возникает степенное распределение </a:t>
            </a:r>
            <a:r>
              <a:rPr b="0" i="1" lang="en-US" sz="2000" u="none">
                <a:solidFill>
                  <a:schemeClr val="dk1"/>
                </a:solidFill>
                <a:latin typeface="Arial"/>
                <a:ea typeface="Arial"/>
                <a:cs typeface="Arial"/>
                <a:sym typeface="Arial"/>
              </a:rPr>
              <a:t>P</a:t>
            </a:r>
            <a:r>
              <a:rPr b="0" i="0" lang="en-US" sz="2000" u="none">
                <a:solidFill>
                  <a:schemeClr val="dk1"/>
                </a:solidFill>
                <a:latin typeface="Arial"/>
                <a:ea typeface="Arial"/>
                <a:cs typeface="Arial"/>
                <a:sym typeface="Arial"/>
              </a:rPr>
              <a:t>(</a:t>
            </a:r>
            <a:r>
              <a:rPr b="0" i="1" lang="en-US" sz="2000" u="none">
                <a:solidFill>
                  <a:schemeClr val="dk1"/>
                </a:solidFill>
                <a:latin typeface="Arial"/>
                <a:ea typeface="Arial"/>
                <a:cs typeface="Arial"/>
                <a:sym typeface="Arial"/>
              </a:rPr>
              <a:t>k</a:t>
            </a:r>
            <a:r>
              <a:rPr b="0" i="0" lang="en-US" sz="2000" u="none">
                <a:solidFill>
                  <a:schemeClr val="dk1"/>
                </a:solidFill>
                <a:latin typeface="Arial"/>
                <a:ea typeface="Arial"/>
                <a:cs typeface="Arial"/>
                <a:sym typeface="Arial"/>
              </a:rPr>
              <a:t>)=</a:t>
            </a:r>
            <a:r>
              <a:rPr b="0" i="1" lang="en-US" sz="2000" u="none">
                <a:solidFill>
                  <a:schemeClr val="dk1"/>
                </a:solidFill>
                <a:latin typeface="Arial"/>
                <a:ea typeface="Arial"/>
                <a:cs typeface="Arial"/>
                <a:sym typeface="Arial"/>
              </a:rPr>
              <a:t>cq</a:t>
            </a:r>
            <a:r>
              <a:rPr b="0" baseline="30000" i="0" lang="en-US" sz="2000" u="none">
                <a:solidFill>
                  <a:schemeClr val="dk1"/>
                </a:solidFill>
                <a:latin typeface="Arial"/>
                <a:ea typeface="Arial"/>
                <a:cs typeface="Arial"/>
                <a:sym typeface="Arial"/>
              </a:rPr>
              <a:t>–3</a:t>
            </a:r>
            <a:r>
              <a:rPr b="0" i="0" lang="en-US" sz="2000" u="none">
                <a:solidFill>
                  <a:schemeClr val="dk1"/>
                </a:solidFill>
                <a:latin typeface="Arial"/>
                <a:ea typeface="Arial"/>
                <a:cs typeface="Arial"/>
                <a:sym typeface="Arial"/>
              </a:rPr>
              <a:t>, т.е. безмасштабная сеть.</a:t>
            </a:r>
            <a:endParaRPr/>
          </a:p>
        </p:txBody>
      </p:sp>
      <p:pic>
        <p:nvPicPr>
          <p:cNvPr id="855" name="Google Shape;855;p55"/>
          <p:cNvPicPr preferRelativeResize="0"/>
          <p:nvPr/>
        </p:nvPicPr>
        <p:blipFill rotWithShape="1">
          <a:blip r:embed="rId3">
            <a:alphaModFix/>
          </a:blip>
          <a:srcRect b="0" l="0" r="0" t="0"/>
          <a:stretch/>
        </p:blipFill>
        <p:spPr>
          <a:xfrm>
            <a:off x="7724725" y="6015037"/>
            <a:ext cx="1725612" cy="590550"/>
          </a:xfrm>
          <a:prstGeom prst="rect">
            <a:avLst/>
          </a:prstGeom>
          <a:noFill/>
          <a:ln>
            <a:noFill/>
          </a:ln>
        </p:spPr>
      </p:pic>
      <p:sp>
        <p:nvSpPr>
          <p:cNvPr id="856" name="Google Shape;856;p55"/>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857" name="Google Shape;857;p55"/>
          <p:cNvSpPr txBox="1"/>
          <p:nvPr/>
        </p:nvSpPr>
        <p:spPr>
          <a:xfrm>
            <a:off x="9099550" y="6605587"/>
            <a:ext cx="66357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56"/>
          <p:cNvSpPr/>
          <p:nvPr/>
        </p:nvSpPr>
        <p:spPr>
          <a:xfrm>
            <a:off x="890587" y="395287"/>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nvGrpSpPr>
          <p:cNvPr id="864" name="Google Shape;864;p56"/>
          <p:cNvGrpSpPr/>
          <p:nvPr/>
        </p:nvGrpSpPr>
        <p:grpSpPr>
          <a:xfrm>
            <a:off x="242887" y="322262"/>
            <a:ext cx="9791700" cy="6553200"/>
            <a:chOff x="242888" y="322263"/>
            <a:chExt cx="9791700" cy="6553200"/>
          </a:xfrm>
        </p:grpSpPr>
        <p:sp>
          <p:nvSpPr>
            <p:cNvPr id="865" name="Google Shape;865;p56"/>
            <p:cNvSpPr/>
            <p:nvPr/>
          </p:nvSpPr>
          <p:spPr>
            <a:xfrm>
              <a:off x="242888" y="322263"/>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66" name="Google Shape;866;p56"/>
            <p:cNvSpPr/>
            <p:nvPr/>
          </p:nvSpPr>
          <p:spPr>
            <a:xfrm>
              <a:off x="404780" y="1731821"/>
              <a:ext cx="9486485" cy="4999675"/>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67" name="Google Shape;867;p56"/>
            <p:cNvSpPr txBox="1"/>
            <p:nvPr/>
          </p:nvSpPr>
          <p:spPr>
            <a:xfrm>
              <a:off x="998117" y="553244"/>
              <a:ext cx="8244308" cy="986161"/>
            </a:xfrm>
            <a:prstGeom prst="rect">
              <a:avLst/>
            </a:prstGeom>
            <a:noFill/>
            <a:ln>
              <a:noFill/>
            </a:ln>
          </p:spPr>
          <p:txBody>
            <a:bodyPr anchorCtr="0" anchor="t" bIns="49700" lIns="99425" spcFirstLastPara="1" rIns="99425" wrap="square" tIns="49700">
              <a:noAutofit/>
            </a:bodyPr>
            <a:lstStyle/>
            <a:p>
              <a:pPr indent="0" lvl="0" marL="0" marR="0" rtl="0" algn="ctr">
                <a:lnSpc>
                  <a:spcPct val="100000"/>
                </a:lnSpc>
                <a:spcBef>
                  <a:spcPts val="0"/>
                </a:spcBef>
                <a:spcAft>
                  <a:spcPts val="0"/>
                </a:spcAft>
                <a:buClr>
                  <a:schemeClr val="dk2"/>
                </a:buClr>
                <a:buSzPts val="4000"/>
                <a:buFont typeface="Arial"/>
                <a:buNone/>
              </a:pPr>
              <a:r>
                <a:rPr b="1" i="0" lang="en-US" sz="4000" u="none">
                  <a:solidFill>
                    <a:schemeClr val="dk2"/>
                  </a:solidFill>
                  <a:latin typeface="Arial"/>
                  <a:ea typeface="Arial"/>
                  <a:cs typeface="Arial"/>
                  <a:sym typeface="Arial"/>
                </a:rPr>
                <a:t>Динамика сложных сетей</a:t>
              </a:r>
              <a:endParaRPr/>
            </a:p>
          </p:txBody>
        </p:sp>
      </p:grpSp>
      <p:sp>
        <p:nvSpPr>
          <p:cNvPr id="868" name="Google Shape;868;p56"/>
          <p:cNvSpPr txBox="1"/>
          <p:nvPr/>
        </p:nvSpPr>
        <p:spPr>
          <a:xfrm>
            <a:off x="849312" y="3028950"/>
            <a:ext cx="8434387" cy="22463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b="0" i="0" lang="en-US" sz="2800" u="none">
                <a:solidFill>
                  <a:schemeClr val="dk1"/>
                </a:solidFill>
                <a:latin typeface="Arial"/>
                <a:ea typeface="Arial"/>
                <a:cs typeface="Arial"/>
                <a:sym typeface="Arial"/>
              </a:rPr>
              <a:t>Безмасштабные сети - это одно из проявлений феноменологии критических явлений в сложных системах, поскольку их структура подчиняется степенному закону.</a:t>
            </a:r>
            <a:br>
              <a:rPr b="0" i="0" lang="en-US" sz="2800" u="none">
                <a:solidFill>
                  <a:schemeClr val="dk1"/>
                </a:solidFill>
                <a:latin typeface="Arial"/>
                <a:ea typeface="Arial"/>
                <a:cs typeface="Arial"/>
                <a:sym typeface="Arial"/>
              </a:rPr>
            </a:br>
            <a:endParaRPr/>
          </a:p>
        </p:txBody>
      </p:sp>
      <p:sp>
        <p:nvSpPr>
          <p:cNvPr id="869" name="Google Shape;869;p56"/>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870" name="Google Shape;870;p56"/>
          <p:cNvSpPr txBox="1"/>
          <p:nvPr/>
        </p:nvSpPr>
        <p:spPr>
          <a:xfrm>
            <a:off x="8883650" y="6605587"/>
            <a:ext cx="87947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57"/>
          <p:cNvSpPr/>
          <p:nvPr/>
        </p:nvSpPr>
        <p:spPr>
          <a:xfrm>
            <a:off x="890587" y="395287"/>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nvGrpSpPr>
          <p:cNvPr id="877" name="Google Shape;877;p57"/>
          <p:cNvGrpSpPr/>
          <p:nvPr/>
        </p:nvGrpSpPr>
        <p:grpSpPr>
          <a:xfrm>
            <a:off x="242887" y="322262"/>
            <a:ext cx="9791700" cy="6553200"/>
            <a:chOff x="242888" y="322263"/>
            <a:chExt cx="9791700" cy="6553200"/>
          </a:xfrm>
        </p:grpSpPr>
        <p:sp>
          <p:nvSpPr>
            <p:cNvPr id="878" name="Google Shape;878;p57"/>
            <p:cNvSpPr/>
            <p:nvPr/>
          </p:nvSpPr>
          <p:spPr>
            <a:xfrm>
              <a:off x="242888" y="322263"/>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79" name="Google Shape;879;p57"/>
            <p:cNvSpPr/>
            <p:nvPr/>
          </p:nvSpPr>
          <p:spPr>
            <a:xfrm>
              <a:off x="404780" y="1731821"/>
              <a:ext cx="9486485" cy="4999675"/>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80" name="Google Shape;880;p57"/>
            <p:cNvSpPr txBox="1"/>
            <p:nvPr/>
          </p:nvSpPr>
          <p:spPr>
            <a:xfrm>
              <a:off x="998117" y="553244"/>
              <a:ext cx="8244308" cy="986161"/>
            </a:xfrm>
            <a:prstGeom prst="rect">
              <a:avLst/>
            </a:prstGeom>
            <a:noFill/>
            <a:ln>
              <a:noFill/>
            </a:ln>
          </p:spPr>
          <p:txBody>
            <a:bodyPr anchorCtr="0" anchor="t" bIns="49700" lIns="99425" spcFirstLastPara="1" rIns="99425" wrap="square" tIns="49700">
              <a:noAutofit/>
            </a:bodyPr>
            <a:lstStyle/>
            <a:p>
              <a:pPr indent="0" lvl="0" marL="0" marR="0" rtl="0" algn="ctr">
                <a:lnSpc>
                  <a:spcPct val="100000"/>
                </a:lnSpc>
                <a:spcBef>
                  <a:spcPts val="0"/>
                </a:spcBef>
                <a:spcAft>
                  <a:spcPts val="0"/>
                </a:spcAft>
                <a:buClr>
                  <a:schemeClr val="dk2"/>
                </a:buClr>
                <a:buSzPts val="4000"/>
                <a:buFont typeface="Arial"/>
                <a:buNone/>
              </a:pPr>
              <a:r>
                <a:rPr b="1" i="0" lang="en-US" sz="4000" u="none">
                  <a:solidFill>
                    <a:schemeClr val="dk2"/>
                  </a:solidFill>
                  <a:latin typeface="Arial"/>
                  <a:ea typeface="Arial"/>
                  <a:cs typeface="Arial"/>
                  <a:sym typeface="Arial"/>
                </a:rPr>
                <a:t>Динамика сложных сетей</a:t>
              </a:r>
              <a:endParaRPr/>
            </a:p>
          </p:txBody>
        </p:sp>
      </p:grpSp>
      <p:sp>
        <p:nvSpPr>
          <p:cNvPr id="881" name="Google Shape;881;p57"/>
          <p:cNvSpPr txBox="1"/>
          <p:nvPr/>
        </p:nvSpPr>
        <p:spPr>
          <a:xfrm>
            <a:off x="525462" y="1485900"/>
            <a:ext cx="9082087" cy="255428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Char char="•"/>
            </a:pPr>
            <a:r>
              <a:rPr b="1" i="0" lang="en-US" sz="2000" u="none">
                <a:solidFill>
                  <a:schemeClr val="dk1"/>
                </a:solidFill>
                <a:latin typeface="Arial"/>
                <a:ea typeface="Arial"/>
                <a:cs typeface="Arial"/>
                <a:sym typeface="Arial"/>
              </a:rPr>
              <a:t>Феномен клуба богатых </a:t>
            </a:r>
            <a:r>
              <a:rPr b="0" i="0" lang="en-US" sz="2000" u="none">
                <a:solidFill>
                  <a:schemeClr val="dk1"/>
                </a:solidFill>
                <a:latin typeface="Arial"/>
                <a:ea typeface="Arial"/>
                <a:cs typeface="Arial"/>
                <a:sym typeface="Arial"/>
              </a:rPr>
              <a:t>(«богатый становится богаче»): хабы имеют более сильную тенденцию соединяться между собой, нежели с узлами с малыми степенями. </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На популярные сайты новые пользователи ходят чаще. </a:t>
            </a:r>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Авторы-ученые склонны цитировать уже высоко цитируемые статьи, отодвигая важность или качество на второе место. Пионерские авторы получают выгоду из «преимущества первого игрока»: первая работа по какой-либо теме часто собирает больше ссылок, чем лучшая работа.</a:t>
            </a:r>
            <a:endParaRPr/>
          </a:p>
        </p:txBody>
      </p:sp>
      <p:pic>
        <p:nvPicPr>
          <p:cNvPr id="882" name="Google Shape;882;p57"/>
          <p:cNvPicPr preferRelativeResize="0"/>
          <p:nvPr/>
        </p:nvPicPr>
        <p:blipFill rotWithShape="1">
          <a:blip r:embed="rId3">
            <a:alphaModFix/>
          </a:blip>
          <a:srcRect b="0" l="0" r="0" t="0"/>
          <a:stretch/>
        </p:blipFill>
        <p:spPr>
          <a:xfrm>
            <a:off x="3795712" y="4092575"/>
            <a:ext cx="4486275" cy="1804987"/>
          </a:xfrm>
          <a:prstGeom prst="rect">
            <a:avLst/>
          </a:prstGeom>
          <a:noFill/>
          <a:ln>
            <a:noFill/>
          </a:ln>
        </p:spPr>
      </p:pic>
      <p:sp>
        <p:nvSpPr>
          <p:cNvPr id="883" name="Google Shape;883;p57"/>
          <p:cNvSpPr txBox="1"/>
          <p:nvPr/>
        </p:nvSpPr>
        <p:spPr>
          <a:xfrm>
            <a:off x="788987" y="4151312"/>
            <a:ext cx="2646362" cy="14144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Принцип Парето: «20/80».</a:t>
            </a:r>
            <a:br>
              <a:rPr b="0" i="0" lang="en-US" sz="1800" u="none">
                <a:solidFill>
                  <a:srgbClr val="000000"/>
                </a:solidFill>
                <a:latin typeface="Arial"/>
                <a:ea typeface="Arial"/>
                <a:cs typeface="Arial"/>
                <a:sym typeface="Arial"/>
              </a:rPr>
            </a:br>
            <a:r>
              <a:rPr b="0" i="0" lang="en-US" sz="1200" u="none">
                <a:solidFill>
                  <a:srgbClr val="002060"/>
                </a:solidFill>
                <a:latin typeface="Arial"/>
                <a:ea typeface="Arial"/>
                <a:cs typeface="Arial"/>
                <a:sym typeface="Arial"/>
              </a:rPr>
              <a:t>A. Baronchelli, R. Ferrer-i-Cancho, R. Pastor-Satorras, N. Chater, M.H. Christiansen.</a:t>
            </a:r>
            <a:br>
              <a:rPr b="0" i="0" lang="en-US" sz="1200" u="none">
                <a:solidFill>
                  <a:srgbClr val="002060"/>
                </a:solidFill>
                <a:latin typeface="Arial"/>
                <a:ea typeface="Arial"/>
                <a:cs typeface="Arial"/>
                <a:sym typeface="Arial"/>
              </a:rPr>
            </a:br>
            <a:r>
              <a:rPr b="1" i="0" lang="en-US" sz="1200" u="none">
                <a:solidFill>
                  <a:srgbClr val="002060"/>
                </a:solidFill>
                <a:latin typeface="Arial"/>
                <a:ea typeface="Arial"/>
                <a:cs typeface="Arial"/>
                <a:sym typeface="Arial"/>
              </a:rPr>
              <a:t>Networks in Cognitive Science // </a:t>
            </a:r>
            <a:r>
              <a:rPr b="0" i="0" lang="en-US" sz="1200" u="none">
                <a:solidFill>
                  <a:srgbClr val="002060"/>
                </a:solidFill>
                <a:latin typeface="Arial"/>
                <a:ea typeface="Arial"/>
                <a:cs typeface="Arial"/>
                <a:sym typeface="Arial"/>
              </a:rPr>
              <a:t>Trends in Cognitive Science 17(7), 348-360 (2013)</a:t>
            </a:r>
            <a:endParaRPr/>
          </a:p>
        </p:txBody>
      </p:sp>
      <p:sp>
        <p:nvSpPr>
          <p:cNvPr id="884" name="Google Shape;884;p57"/>
          <p:cNvSpPr txBox="1"/>
          <p:nvPr/>
        </p:nvSpPr>
        <p:spPr>
          <a:xfrm>
            <a:off x="2522537" y="6072187"/>
            <a:ext cx="7299325" cy="757237"/>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Случайный граф Эрдёша–Реньи (слева) и граф со степенным законом распределения степеней (справа), для обоих число узлов: </a:t>
            </a:r>
            <a:r>
              <a:rPr b="0" i="1" lang="en-US" sz="1800" u="none">
                <a:solidFill>
                  <a:srgbClr val="000000"/>
                </a:solidFill>
                <a:latin typeface="Arial"/>
                <a:ea typeface="Arial"/>
                <a:cs typeface="Arial"/>
                <a:sym typeface="Arial"/>
              </a:rPr>
              <a:t>N= 100</a:t>
            </a:r>
            <a:r>
              <a:rPr b="0" i="0" lang="en-US" sz="1600" u="none">
                <a:solidFill>
                  <a:srgbClr val="000000"/>
                </a:solidFill>
                <a:latin typeface="Arial"/>
                <a:ea typeface="Arial"/>
                <a:cs typeface="Arial"/>
                <a:sym typeface="Arial"/>
              </a:rPr>
              <a:t>, и одинаковая средняя степень </a:t>
            </a:r>
            <a:r>
              <a:rPr b="0" i="1" lang="en-US" sz="1800" u="none">
                <a:solidFill>
                  <a:srgbClr val="000000"/>
                </a:solidFill>
                <a:latin typeface="Arial"/>
                <a:ea typeface="Arial"/>
                <a:cs typeface="Arial"/>
                <a:sym typeface="Arial"/>
              </a:rPr>
              <a:t>&lt;q&gt; = 2.5.</a:t>
            </a:r>
            <a:endParaRPr/>
          </a:p>
        </p:txBody>
      </p:sp>
      <p:sp>
        <p:nvSpPr>
          <p:cNvPr id="885" name="Google Shape;885;p57"/>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886" name="Google Shape;886;p57"/>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grpSp>
        <p:nvGrpSpPr>
          <p:cNvPr id="892" name="Google Shape;892;p58"/>
          <p:cNvGrpSpPr/>
          <p:nvPr/>
        </p:nvGrpSpPr>
        <p:grpSpPr>
          <a:xfrm>
            <a:off x="242887" y="322262"/>
            <a:ext cx="9791700" cy="6553200"/>
            <a:chOff x="242888" y="322263"/>
            <a:chExt cx="9791700" cy="6553200"/>
          </a:xfrm>
        </p:grpSpPr>
        <p:sp>
          <p:nvSpPr>
            <p:cNvPr id="893" name="Google Shape;893;p58"/>
            <p:cNvSpPr/>
            <p:nvPr/>
          </p:nvSpPr>
          <p:spPr>
            <a:xfrm>
              <a:off x="242888" y="322263"/>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94" name="Google Shape;894;p58"/>
            <p:cNvSpPr/>
            <p:nvPr/>
          </p:nvSpPr>
          <p:spPr>
            <a:xfrm>
              <a:off x="890588" y="395288"/>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95" name="Google Shape;895;p58"/>
            <p:cNvSpPr/>
            <p:nvPr/>
          </p:nvSpPr>
          <p:spPr>
            <a:xfrm>
              <a:off x="404780" y="1731821"/>
              <a:ext cx="9486485" cy="4999675"/>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896" name="Google Shape;896;p58"/>
          <p:cNvSpPr txBox="1"/>
          <p:nvPr>
            <p:ph type="title"/>
          </p:nvPr>
        </p:nvSpPr>
        <p:spPr>
          <a:xfrm>
            <a:off x="998537" y="554037"/>
            <a:ext cx="8243887" cy="985837"/>
          </a:xfrm>
          <a:prstGeom prst="rect">
            <a:avLst/>
          </a:prstGeom>
          <a:noFill/>
          <a:ln>
            <a:noFill/>
          </a:ln>
        </p:spPr>
        <p:txBody>
          <a:bodyPr anchorCtr="0" anchor="t" bIns="49700" lIns="99425" spcFirstLastPara="1" rIns="99425" wrap="square" tIns="49700">
            <a:normAutofit/>
          </a:bodyPr>
          <a:lstStyle/>
          <a:p>
            <a:pPr indent="0" lvl="0" marL="0" rtl="0" algn="ctr">
              <a:lnSpc>
                <a:spcPct val="100000"/>
              </a:lnSpc>
              <a:spcBef>
                <a:spcPts val="0"/>
              </a:spcBef>
              <a:spcAft>
                <a:spcPts val="0"/>
              </a:spcAft>
              <a:buClr>
                <a:schemeClr val="dk1"/>
              </a:buClr>
              <a:buSzPts val="3600"/>
              <a:buFont typeface="Calibri"/>
              <a:buNone/>
            </a:pPr>
            <a:r>
              <a:rPr b="1" i="0" lang="en-US" sz="3600" u="none">
                <a:solidFill>
                  <a:schemeClr val="dk1"/>
                </a:solidFill>
                <a:latin typeface="Calibri"/>
                <a:ea typeface="Calibri"/>
                <a:cs typeface="Calibri"/>
                <a:sym typeface="Calibri"/>
              </a:rPr>
              <a:t>Распространение активности</a:t>
            </a:r>
            <a:br>
              <a:rPr b="0" i="0" lang="en-US" sz="3600" u="none">
                <a:solidFill>
                  <a:schemeClr val="dk1"/>
                </a:solidFill>
                <a:latin typeface="Calibri"/>
                <a:ea typeface="Calibri"/>
                <a:cs typeface="Calibri"/>
                <a:sym typeface="Calibri"/>
              </a:rPr>
            </a:br>
            <a:br>
              <a:rPr b="0" i="0" lang="en-US" sz="3600" u="none">
                <a:solidFill>
                  <a:schemeClr val="dk1"/>
                </a:solidFill>
                <a:latin typeface="Calibri"/>
                <a:ea typeface="Calibri"/>
                <a:cs typeface="Calibri"/>
                <a:sym typeface="Calibri"/>
              </a:rPr>
            </a:br>
            <a:endParaRPr/>
          </a:p>
        </p:txBody>
      </p:sp>
      <p:sp>
        <p:nvSpPr>
          <p:cNvPr id="897" name="Google Shape;897;p58"/>
          <p:cNvSpPr txBox="1"/>
          <p:nvPr/>
        </p:nvSpPr>
        <p:spPr>
          <a:xfrm>
            <a:off x="803275" y="1984375"/>
            <a:ext cx="8634412" cy="3478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200"/>
              <a:buFont typeface="Arial"/>
              <a:buNone/>
            </a:pPr>
            <a:r>
              <a:rPr b="0" i="0" lang="en-US" sz="2200" u="none">
                <a:solidFill>
                  <a:schemeClr val="dk1"/>
                </a:solidFill>
                <a:latin typeface="Arial"/>
                <a:ea typeface="Arial"/>
                <a:cs typeface="Arial"/>
                <a:sym typeface="Arial"/>
              </a:rPr>
              <a:t>Распространение информации в социальных сетях: основные предположения:</a:t>
            </a:r>
            <a:endParaRPr/>
          </a:p>
          <a:p>
            <a:pPr indent="-139700" lvl="0" marL="0" marR="0" rtl="0" algn="l">
              <a:lnSpc>
                <a:spcPct val="100000"/>
              </a:lnSpc>
              <a:spcBef>
                <a:spcPts val="0"/>
              </a:spcBef>
              <a:spcAft>
                <a:spcPts val="0"/>
              </a:spcAft>
              <a:buClr>
                <a:schemeClr val="dk1"/>
              </a:buClr>
              <a:buSzPts val="2200"/>
              <a:buFont typeface="Calibri"/>
              <a:buAutoNum type="arabicPeriod"/>
            </a:pPr>
            <a:r>
              <a:rPr b="0" i="0" lang="en-US" sz="2200" u="none">
                <a:solidFill>
                  <a:schemeClr val="dk1"/>
                </a:solidFill>
                <a:latin typeface="Arial"/>
                <a:ea typeface="Arial"/>
                <a:cs typeface="Arial"/>
                <a:sym typeface="Arial"/>
              </a:rPr>
              <a:t>В социальных сетях существуют </a:t>
            </a:r>
            <a:r>
              <a:rPr b="1" i="1" lang="en-US" sz="2200" u="none">
                <a:solidFill>
                  <a:srgbClr val="002060"/>
                </a:solidFill>
                <a:latin typeface="Arial"/>
                <a:ea typeface="Arial"/>
                <a:cs typeface="Arial"/>
                <a:sym typeface="Arial"/>
              </a:rPr>
              <a:t>сильные и слабые связи</a:t>
            </a:r>
            <a:r>
              <a:rPr b="0" i="0" lang="en-US" sz="2200" u="none">
                <a:solidFill>
                  <a:schemeClr val="dk1"/>
                </a:solidFill>
                <a:latin typeface="Arial"/>
                <a:ea typeface="Arial"/>
                <a:cs typeface="Arial"/>
                <a:sym typeface="Arial"/>
              </a:rPr>
              <a:t>.</a:t>
            </a:r>
            <a:endParaRPr/>
          </a:p>
          <a:p>
            <a:pPr indent="-342900" lvl="1" marL="800100" marR="0" rtl="0" algn="l">
              <a:lnSpc>
                <a:spcPct val="100000"/>
              </a:lnSpc>
              <a:spcBef>
                <a:spcPts val="0"/>
              </a:spcBef>
              <a:spcAft>
                <a:spcPts val="0"/>
              </a:spcAft>
              <a:buClr>
                <a:srgbClr val="002060"/>
              </a:buClr>
              <a:buSzPts val="2200"/>
              <a:buFont typeface="Arial"/>
              <a:buChar char="•"/>
            </a:pPr>
            <a:r>
              <a:rPr b="1" i="1" lang="en-US" sz="2200" u="none" cap="none" strike="noStrike">
                <a:solidFill>
                  <a:srgbClr val="002060"/>
                </a:solidFill>
                <a:latin typeface="Arial"/>
                <a:ea typeface="Arial"/>
                <a:cs typeface="Arial"/>
                <a:sym typeface="Arial"/>
              </a:rPr>
              <a:t>Сильные связи </a:t>
            </a:r>
            <a:r>
              <a:rPr b="0" i="0" lang="en-US" sz="2200" u="none" cap="none" strike="noStrike">
                <a:solidFill>
                  <a:schemeClr val="dk1"/>
                </a:solidFill>
                <a:latin typeface="Arial"/>
                <a:ea typeface="Arial"/>
                <a:cs typeface="Arial"/>
                <a:sym typeface="Arial"/>
              </a:rPr>
              <a:t>– между людьми, которые постоянно взаимодействуют (люди одной «малой группы»).</a:t>
            </a:r>
            <a:endParaRPr/>
          </a:p>
          <a:p>
            <a:pPr indent="-342900" lvl="1" marL="800100" marR="0" rtl="0" algn="l">
              <a:lnSpc>
                <a:spcPct val="100000"/>
              </a:lnSpc>
              <a:spcBef>
                <a:spcPts val="0"/>
              </a:spcBef>
              <a:spcAft>
                <a:spcPts val="0"/>
              </a:spcAft>
              <a:buClr>
                <a:srgbClr val="002060"/>
              </a:buClr>
              <a:buSzPts val="2200"/>
              <a:buFont typeface="Arial"/>
              <a:buChar char="•"/>
            </a:pPr>
            <a:r>
              <a:rPr b="1" i="1" lang="en-US" sz="2200" u="none" cap="none" strike="noStrike">
                <a:solidFill>
                  <a:srgbClr val="002060"/>
                </a:solidFill>
                <a:latin typeface="Arial"/>
                <a:ea typeface="Arial"/>
                <a:cs typeface="Arial"/>
                <a:sym typeface="Arial"/>
              </a:rPr>
              <a:t>Слабые связи </a:t>
            </a:r>
            <a:r>
              <a:rPr b="0" i="0" lang="en-US" sz="2200" u="none" cap="none" strike="noStrike">
                <a:solidFill>
                  <a:schemeClr val="dk1"/>
                </a:solidFill>
                <a:latin typeface="Arial"/>
                <a:ea typeface="Arial"/>
                <a:cs typeface="Arial"/>
                <a:sym typeface="Arial"/>
              </a:rPr>
              <a:t>– эпизодические, между людьми разных малых групп.</a:t>
            </a:r>
            <a:endParaRPr/>
          </a:p>
          <a:p>
            <a:pPr indent="-139700" lvl="0" marL="0" marR="0" rtl="0" algn="l">
              <a:lnSpc>
                <a:spcPct val="100000"/>
              </a:lnSpc>
              <a:spcBef>
                <a:spcPts val="0"/>
              </a:spcBef>
              <a:spcAft>
                <a:spcPts val="0"/>
              </a:spcAft>
              <a:buClr>
                <a:schemeClr val="dk1"/>
              </a:buClr>
              <a:buSzPts val="2200"/>
              <a:buFont typeface="Calibri"/>
              <a:buAutoNum type="arabicPeriod"/>
            </a:pPr>
            <a:r>
              <a:rPr b="0" i="0" lang="en-US" sz="2200" u="none">
                <a:solidFill>
                  <a:schemeClr val="dk1"/>
                </a:solidFill>
                <a:latin typeface="Arial"/>
                <a:ea typeface="Arial"/>
                <a:cs typeface="Arial"/>
                <a:sym typeface="Arial"/>
              </a:rPr>
              <a:t>В социальной сети существуют </a:t>
            </a:r>
            <a:r>
              <a:rPr b="1" i="1" lang="en-US" sz="2200" u="none">
                <a:solidFill>
                  <a:srgbClr val="002060"/>
                </a:solidFill>
                <a:latin typeface="Arial"/>
                <a:ea typeface="Arial"/>
                <a:cs typeface="Arial"/>
                <a:sym typeface="Arial"/>
              </a:rPr>
              <a:t>локальные мосты </a:t>
            </a:r>
            <a:r>
              <a:rPr b="0" i="0" lang="en-US" sz="2200" u="none">
                <a:solidFill>
                  <a:schemeClr val="dk1"/>
                </a:solidFill>
                <a:latin typeface="Arial"/>
                <a:ea typeface="Arial"/>
                <a:cs typeface="Arial"/>
                <a:sym typeface="Arial"/>
              </a:rPr>
              <a:t>– ребра, удаление которых сильно изменяет длину некоторых путей.</a:t>
            </a:r>
            <a:br>
              <a:rPr b="0" i="0" lang="en-US" sz="2200" u="none">
                <a:solidFill>
                  <a:schemeClr val="dk1"/>
                </a:solidFill>
                <a:latin typeface="Arial"/>
                <a:ea typeface="Arial"/>
                <a:cs typeface="Arial"/>
                <a:sym typeface="Arial"/>
              </a:rPr>
            </a:br>
            <a:endParaRPr/>
          </a:p>
        </p:txBody>
      </p:sp>
      <p:sp>
        <p:nvSpPr>
          <p:cNvPr id="898" name="Google Shape;898;p58"/>
          <p:cNvSpPr txBox="1"/>
          <p:nvPr/>
        </p:nvSpPr>
        <p:spPr>
          <a:xfrm>
            <a:off x="1204912" y="6219825"/>
            <a:ext cx="7299325" cy="485775"/>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dk1"/>
              </a:buClr>
              <a:buSzPts val="1600"/>
              <a:buFont typeface="Arial"/>
              <a:buNone/>
            </a:pPr>
            <a:r>
              <a:rPr b="1" i="0" lang="en-US" sz="1600" u="none">
                <a:solidFill>
                  <a:schemeClr val="dk1"/>
                </a:solidFill>
                <a:latin typeface="Arial"/>
                <a:ea typeface="Arial"/>
                <a:cs typeface="Arial"/>
                <a:sym typeface="Arial"/>
              </a:rPr>
              <a:t>Granovetter M. S. 1973. The Strength of Weak Ties. The American Journal of Sociology. 78 (6): 1360–1380.</a:t>
            </a:r>
            <a:endParaRPr/>
          </a:p>
        </p:txBody>
      </p:sp>
      <p:sp>
        <p:nvSpPr>
          <p:cNvPr id="899" name="Google Shape;899;p58"/>
          <p:cNvSpPr txBox="1"/>
          <p:nvPr/>
        </p:nvSpPr>
        <p:spPr>
          <a:xfrm>
            <a:off x="1628775" y="1150937"/>
            <a:ext cx="6875462" cy="4619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Сила слабых связей</a:t>
            </a:r>
            <a:endParaRPr/>
          </a:p>
        </p:txBody>
      </p:sp>
      <p:sp>
        <p:nvSpPr>
          <p:cNvPr id="900" name="Google Shape;900;p58"/>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901" name="Google Shape;901;p58"/>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grpSp>
        <p:nvGrpSpPr>
          <p:cNvPr id="907" name="Google Shape;907;p59"/>
          <p:cNvGrpSpPr/>
          <p:nvPr/>
        </p:nvGrpSpPr>
        <p:grpSpPr>
          <a:xfrm>
            <a:off x="242887" y="322262"/>
            <a:ext cx="9791700" cy="6553200"/>
            <a:chOff x="242888" y="322263"/>
            <a:chExt cx="9791700" cy="6553200"/>
          </a:xfrm>
        </p:grpSpPr>
        <p:sp>
          <p:nvSpPr>
            <p:cNvPr id="908" name="Google Shape;908;p59"/>
            <p:cNvSpPr/>
            <p:nvPr/>
          </p:nvSpPr>
          <p:spPr>
            <a:xfrm>
              <a:off x="242888" y="322263"/>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09" name="Google Shape;909;p59"/>
            <p:cNvSpPr/>
            <p:nvPr/>
          </p:nvSpPr>
          <p:spPr>
            <a:xfrm>
              <a:off x="890588" y="395288"/>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10" name="Google Shape;910;p59"/>
            <p:cNvSpPr/>
            <p:nvPr/>
          </p:nvSpPr>
          <p:spPr>
            <a:xfrm>
              <a:off x="404780" y="1731821"/>
              <a:ext cx="9486485" cy="4999675"/>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911" name="Google Shape;911;p59"/>
          <p:cNvSpPr txBox="1"/>
          <p:nvPr>
            <p:ph type="title"/>
          </p:nvPr>
        </p:nvSpPr>
        <p:spPr>
          <a:xfrm>
            <a:off x="998537" y="554037"/>
            <a:ext cx="8243887" cy="985837"/>
          </a:xfrm>
          <a:prstGeom prst="rect">
            <a:avLst/>
          </a:prstGeom>
          <a:noFill/>
          <a:ln>
            <a:noFill/>
          </a:ln>
        </p:spPr>
        <p:txBody>
          <a:bodyPr anchorCtr="0" anchor="t" bIns="49700" lIns="99425" spcFirstLastPara="1" rIns="99425" wrap="square" tIns="49700">
            <a:normAutofit/>
          </a:bodyPr>
          <a:lstStyle/>
          <a:p>
            <a:pPr indent="0" lvl="0" marL="0" rtl="0" algn="ctr">
              <a:lnSpc>
                <a:spcPct val="100000"/>
              </a:lnSpc>
              <a:spcBef>
                <a:spcPts val="0"/>
              </a:spcBef>
              <a:spcAft>
                <a:spcPts val="0"/>
              </a:spcAft>
              <a:buClr>
                <a:schemeClr val="dk1"/>
              </a:buClr>
              <a:buSzPts val="3600"/>
              <a:buFont typeface="Calibri"/>
              <a:buNone/>
            </a:pPr>
            <a:r>
              <a:rPr b="1" i="0" lang="en-US" sz="3600" u="none">
                <a:solidFill>
                  <a:schemeClr val="dk1"/>
                </a:solidFill>
                <a:latin typeface="Calibri"/>
                <a:ea typeface="Calibri"/>
                <a:cs typeface="Calibri"/>
                <a:sym typeface="Calibri"/>
              </a:rPr>
              <a:t>Распространение активности</a:t>
            </a:r>
            <a:br>
              <a:rPr b="0" i="0" lang="en-US" sz="3600" u="none">
                <a:solidFill>
                  <a:schemeClr val="dk1"/>
                </a:solidFill>
                <a:latin typeface="Calibri"/>
                <a:ea typeface="Calibri"/>
                <a:cs typeface="Calibri"/>
                <a:sym typeface="Calibri"/>
              </a:rPr>
            </a:br>
            <a:br>
              <a:rPr b="0" i="0" lang="en-US" sz="3600" u="none">
                <a:solidFill>
                  <a:schemeClr val="dk1"/>
                </a:solidFill>
                <a:latin typeface="Calibri"/>
                <a:ea typeface="Calibri"/>
                <a:cs typeface="Calibri"/>
                <a:sym typeface="Calibri"/>
              </a:rPr>
            </a:br>
            <a:endParaRPr/>
          </a:p>
        </p:txBody>
      </p:sp>
      <p:sp>
        <p:nvSpPr>
          <p:cNvPr id="912" name="Google Shape;912;p59"/>
          <p:cNvSpPr txBox="1"/>
          <p:nvPr/>
        </p:nvSpPr>
        <p:spPr>
          <a:xfrm>
            <a:off x="746125" y="1838325"/>
            <a:ext cx="8918575" cy="830262"/>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«Слабые» социальные связи между индивидуумами (на диаграмме — жёлтым цветом) важнее для существования социальной сети, чем «сильные» связи.</a:t>
            </a:r>
            <a:endParaRPr/>
          </a:p>
        </p:txBody>
      </p:sp>
      <p:sp>
        <p:nvSpPr>
          <p:cNvPr id="913" name="Google Shape;913;p59"/>
          <p:cNvSpPr txBox="1"/>
          <p:nvPr/>
        </p:nvSpPr>
        <p:spPr>
          <a:xfrm>
            <a:off x="1628775" y="1150937"/>
            <a:ext cx="6875462" cy="4619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Сила слабых связей</a:t>
            </a:r>
            <a:endParaRPr/>
          </a:p>
        </p:txBody>
      </p:sp>
      <p:pic>
        <p:nvPicPr>
          <p:cNvPr descr="https://habrastorage.org/getpro/habr/olpictures/8ab/ace/be2/8abacebe26e9c960a70ed537209a17de.jpg" id="914" name="Google Shape;914;p59"/>
          <p:cNvPicPr preferRelativeResize="0"/>
          <p:nvPr/>
        </p:nvPicPr>
        <p:blipFill rotWithShape="1">
          <a:blip r:embed="rId3">
            <a:alphaModFix/>
          </a:blip>
          <a:srcRect b="0" l="0" r="0" t="0"/>
          <a:stretch/>
        </p:blipFill>
        <p:spPr>
          <a:xfrm>
            <a:off x="612775" y="2870200"/>
            <a:ext cx="3895725" cy="3127375"/>
          </a:xfrm>
          <a:prstGeom prst="rect">
            <a:avLst/>
          </a:prstGeom>
          <a:noFill/>
          <a:ln>
            <a:noFill/>
          </a:ln>
        </p:spPr>
      </p:pic>
      <p:sp>
        <p:nvSpPr>
          <p:cNvPr id="915" name="Google Shape;915;p59"/>
          <p:cNvSpPr txBox="1"/>
          <p:nvPr/>
        </p:nvSpPr>
        <p:spPr>
          <a:xfrm>
            <a:off x="4508500" y="2482850"/>
            <a:ext cx="5454650" cy="39703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На диаграмме ясно видно, что именно слабые социальные связи связывают воедино большую социальную сеть. Если эти связи убрать, то сеть распадётся на отдельные кусочки. Если же убрать сильные связи, то ничего страшного с сетью не произойдёт — она останется единой.</a:t>
            </a:r>
            <a:br>
              <a:rPr b="0" i="0" lang="en-US" sz="1800" u="none">
                <a:solidFill>
                  <a:schemeClr val="dk1"/>
                </a:solidFill>
                <a:latin typeface="Arial"/>
                <a:ea typeface="Arial"/>
                <a:cs typeface="Arial"/>
                <a:sym typeface="Arial"/>
              </a:rPr>
            </a:br>
            <a:br>
              <a:rPr b="0" i="0" lang="en-US" sz="1800" u="none">
                <a:solidFill>
                  <a:schemeClr val="dk1"/>
                </a:solidFill>
                <a:latin typeface="Arial"/>
                <a:ea typeface="Arial"/>
                <a:cs typeface="Arial"/>
                <a:sym typeface="Arial"/>
              </a:rPr>
            </a:br>
            <a:r>
              <a:rPr b="0" i="0" lang="en-US" sz="1800" u="none">
                <a:solidFill>
                  <a:schemeClr val="dk1"/>
                </a:solidFill>
                <a:latin typeface="Arial"/>
                <a:ea typeface="Arial"/>
                <a:cs typeface="Arial"/>
                <a:sym typeface="Arial"/>
              </a:rPr>
              <a:t>Учёные делают вывод, что именно случайные знакомства являются тем социальным феноменом, который связывает большое общество в единое целое. В этом смысле социальная сеть сильно отличается от других типов глобальных сетей, таких как транспортная сеть, например.</a:t>
            </a:r>
            <a:endParaRPr/>
          </a:p>
        </p:txBody>
      </p:sp>
      <p:sp>
        <p:nvSpPr>
          <p:cNvPr id="916" name="Google Shape;916;p59"/>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917" name="Google Shape;917;p59"/>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6"/>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63" name="Google Shape;163;p6"/>
          <p:cNvSpPr/>
          <p:nvPr/>
        </p:nvSpPr>
        <p:spPr>
          <a:xfrm>
            <a:off x="890587" y="395287"/>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64" name="Google Shape;164;p6"/>
          <p:cNvSpPr/>
          <p:nvPr/>
        </p:nvSpPr>
        <p:spPr>
          <a:xfrm>
            <a:off x="387350" y="1776412"/>
            <a:ext cx="9431337" cy="495458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65" name="Google Shape;165;p6"/>
          <p:cNvSpPr txBox="1"/>
          <p:nvPr>
            <p:ph type="title"/>
          </p:nvPr>
        </p:nvSpPr>
        <p:spPr>
          <a:xfrm>
            <a:off x="1712912" y="469900"/>
            <a:ext cx="6337300" cy="704850"/>
          </a:xfrm>
          <a:prstGeom prst="rect">
            <a:avLst/>
          </a:prstGeom>
          <a:noFill/>
          <a:ln>
            <a:noFill/>
          </a:ln>
        </p:spPr>
        <p:txBody>
          <a:bodyPr anchorCtr="0" anchor="t" bIns="49700" lIns="99425" spcFirstLastPara="1" rIns="99425" wrap="square" tIns="49700">
            <a:normAutofit/>
          </a:bodyPr>
          <a:lstStyle/>
          <a:p>
            <a:pPr indent="0" lvl="0" marL="0" rtl="0" algn="ctr">
              <a:lnSpc>
                <a:spcPct val="10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Графы - чемпионы</a:t>
            </a:r>
            <a:endParaRPr/>
          </a:p>
        </p:txBody>
      </p:sp>
      <p:sp>
        <p:nvSpPr>
          <p:cNvPr id="166" name="Google Shape;166;p6"/>
          <p:cNvSpPr txBox="1"/>
          <p:nvPr/>
        </p:nvSpPr>
        <p:spPr>
          <a:xfrm>
            <a:off x="3698875" y="0"/>
            <a:ext cx="2363787"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Инструменты DM</a:t>
            </a:r>
            <a:endParaRPr/>
          </a:p>
        </p:txBody>
      </p:sp>
      <p:pic>
        <p:nvPicPr>
          <p:cNvPr id="167" name="Google Shape;167;p6"/>
          <p:cNvPicPr preferRelativeResize="0"/>
          <p:nvPr/>
        </p:nvPicPr>
        <p:blipFill rotWithShape="1">
          <a:blip r:embed="rId3">
            <a:alphaModFix/>
          </a:blip>
          <a:srcRect b="0" l="0" r="0" t="0"/>
          <a:stretch/>
        </p:blipFill>
        <p:spPr>
          <a:xfrm>
            <a:off x="985837" y="1798637"/>
            <a:ext cx="8235950" cy="4262437"/>
          </a:xfrm>
          <a:prstGeom prst="rect">
            <a:avLst/>
          </a:prstGeom>
          <a:noFill/>
          <a:ln>
            <a:noFill/>
          </a:ln>
        </p:spPr>
      </p:pic>
      <p:sp>
        <p:nvSpPr>
          <p:cNvPr id="168" name="Google Shape;168;p6"/>
          <p:cNvSpPr txBox="1"/>
          <p:nvPr/>
        </p:nvSpPr>
        <p:spPr>
          <a:xfrm>
            <a:off x="2713037" y="3073400"/>
            <a:ext cx="1008000" cy="462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2 </a:t>
            </a:r>
            <a:r>
              <a:rPr b="0" i="0" lang="en-US" sz="2400" u="none">
                <a:solidFill>
                  <a:schemeClr val="dk1"/>
                </a:solidFill>
                <a:latin typeface="Times New Roman"/>
                <a:ea typeface="Times New Roman"/>
                <a:cs typeface="Times New Roman"/>
                <a:sym typeface="Times New Roman"/>
              </a:rPr>
              <a:t>трлн</a:t>
            </a:r>
            <a:endParaRPr/>
          </a:p>
        </p:txBody>
      </p:sp>
      <p:sp>
        <p:nvSpPr>
          <p:cNvPr id="169" name="Google Shape;169;p6"/>
          <p:cNvSpPr txBox="1"/>
          <p:nvPr/>
        </p:nvSpPr>
        <p:spPr>
          <a:xfrm>
            <a:off x="9242425" y="6605587"/>
            <a:ext cx="52070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grpSp>
        <p:nvGrpSpPr>
          <p:cNvPr id="923" name="Google Shape;923;p60"/>
          <p:cNvGrpSpPr/>
          <p:nvPr/>
        </p:nvGrpSpPr>
        <p:grpSpPr>
          <a:xfrm>
            <a:off x="242887" y="322262"/>
            <a:ext cx="9791700" cy="6553200"/>
            <a:chOff x="242888" y="322263"/>
            <a:chExt cx="9791700" cy="6553200"/>
          </a:xfrm>
        </p:grpSpPr>
        <p:sp>
          <p:nvSpPr>
            <p:cNvPr id="924" name="Google Shape;924;p60"/>
            <p:cNvSpPr/>
            <p:nvPr/>
          </p:nvSpPr>
          <p:spPr>
            <a:xfrm>
              <a:off x="242888" y="322263"/>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25" name="Google Shape;925;p60"/>
            <p:cNvSpPr/>
            <p:nvPr/>
          </p:nvSpPr>
          <p:spPr>
            <a:xfrm>
              <a:off x="890588" y="395288"/>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26" name="Google Shape;926;p60"/>
            <p:cNvSpPr/>
            <p:nvPr/>
          </p:nvSpPr>
          <p:spPr>
            <a:xfrm>
              <a:off x="404780" y="1731821"/>
              <a:ext cx="9486485" cy="4999675"/>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927" name="Google Shape;927;p60"/>
          <p:cNvSpPr txBox="1"/>
          <p:nvPr>
            <p:ph type="title"/>
          </p:nvPr>
        </p:nvSpPr>
        <p:spPr>
          <a:xfrm>
            <a:off x="998537" y="554037"/>
            <a:ext cx="8243887" cy="985837"/>
          </a:xfrm>
          <a:prstGeom prst="rect">
            <a:avLst/>
          </a:prstGeom>
          <a:noFill/>
          <a:ln>
            <a:noFill/>
          </a:ln>
        </p:spPr>
        <p:txBody>
          <a:bodyPr anchorCtr="0" anchor="t" bIns="49700" lIns="99425" spcFirstLastPara="1" rIns="99425" wrap="square" tIns="49700">
            <a:normAutofit/>
          </a:bodyPr>
          <a:lstStyle/>
          <a:p>
            <a:pPr indent="0" lvl="0" marL="0" rtl="0" algn="ctr">
              <a:lnSpc>
                <a:spcPct val="100000"/>
              </a:lnSpc>
              <a:spcBef>
                <a:spcPts val="0"/>
              </a:spcBef>
              <a:spcAft>
                <a:spcPts val="0"/>
              </a:spcAft>
              <a:buClr>
                <a:schemeClr val="dk1"/>
              </a:buClr>
              <a:buSzPts val="3600"/>
              <a:buFont typeface="Calibri"/>
              <a:buNone/>
            </a:pPr>
            <a:r>
              <a:rPr b="1" i="0" lang="en-US" sz="3600" u="none">
                <a:solidFill>
                  <a:schemeClr val="dk1"/>
                </a:solidFill>
                <a:latin typeface="Calibri"/>
                <a:ea typeface="Calibri"/>
                <a:cs typeface="Calibri"/>
                <a:sym typeface="Calibri"/>
              </a:rPr>
              <a:t>Распространение активности</a:t>
            </a:r>
            <a:br>
              <a:rPr b="0" i="0" lang="en-US" sz="3600" u="none">
                <a:solidFill>
                  <a:schemeClr val="dk1"/>
                </a:solidFill>
                <a:latin typeface="Calibri"/>
                <a:ea typeface="Calibri"/>
                <a:cs typeface="Calibri"/>
                <a:sym typeface="Calibri"/>
              </a:rPr>
            </a:br>
            <a:br>
              <a:rPr b="0" i="0" lang="en-US" sz="3600" u="none">
                <a:solidFill>
                  <a:schemeClr val="dk1"/>
                </a:solidFill>
                <a:latin typeface="Calibri"/>
                <a:ea typeface="Calibri"/>
                <a:cs typeface="Calibri"/>
                <a:sym typeface="Calibri"/>
              </a:rPr>
            </a:br>
            <a:endParaRPr/>
          </a:p>
        </p:txBody>
      </p:sp>
      <p:sp>
        <p:nvSpPr>
          <p:cNvPr id="928" name="Google Shape;928;p60"/>
          <p:cNvSpPr txBox="1"/>
          <p:nvPr/>
        </p:nvSpPr>
        <p:spPr>
          <a:xfrm>
            <a:off x="1628775" y="1150937"/>
            <a:ext cx="6875462" cy="4619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Сила слабых связей</a:t>
            </a:r>
            <a:endParaRPr/>
          </a:p>
        </p:txBody>
      </p:sp>
      <p:sp>
        <p:nvSpPr>
          <p:cNvPr id="929" name="Google Shape;929;p60"/>
          <p:cNvSpPr txBox="1"/>
          <p:nvPr/>
        </p:nvSpPr>
        <p:spPr>
          <a:xfrm>
            <a:off x="584200" y="1889125"/>
            <a:ext cx="9307512" cy="44783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900"/>
              <a:buFont typeface="Arial"/>
              <a:buNone/>
            </a:pPr>
            <a:r>
              <a:rPr b="0" i="0" lang="en-US" sz="1900" u="none">
                <a:solidFill>
                  <a:schemeClr val="dk1"/>
                </a:solidFill>
                <a:latin typeface="Arial"/>
                <a:ea typeface="Arial"/>
                <a:cs typeface="Arial"/>
                <a:sym typeface="Arial"/>
              </a:rPr>
              <a:t> Эмпирические исследования показывают, что более половины тех, кто нашел и сменил место работы, пользовались информацией, полученной из личных неформальных источников.</a:t>
            </a:r>
            <a:br>
              <a:rPr b="0" i="0" lang="en-US" sz="1900" u="none">
                <a:solidFill>
                  <a:schemeClr val="dk1"/>
                </a:solidFill>
                <a:latin typeface="Arial"/>
                <a:ea typeface="Arial"/>
                <a:cs typeface="Arial"/>
                <a:sym typeface="Arial"/>
              </a:rPr>
            </a:br>
            <a:endParaRPr/>
          </a:p>
          <a:p>
            <a:pPr indent="0" lvl="0" marL="0" marR="0" rtl="0" algn="l">
              <a:lnSpc>
                <a:spcPct val="100000"/>
              </a:lnSpc>
              <a:spcBef>
                <a:spcPts val="0"/>
              </a:spcBef>
              <a:spcAft>
                <a:spcPts val="0"/>
              </a:spcAft>
              <a:buClr>
                <a:schemeClr val="dk1"/>
              </a:buClr>
              <a:buSzPts val="1900"/>
              <a:buFont typeface="Arial"/>
              <a:buNone/>
            </a:pPr>
            <a:r>
              <a:rPr b="0" i="0" lang="en-US" sz="1900" u="none">
                <a:solidFill>
                  <a:schemeClr val="dk1"/>
                </a:solidFill>
                <a:latin typeface="Arial"/>
                <a:ea typeface="Arial"/>
                <a:cs typeface="Arial"/>
                <a:sym typeface="Arial"/>
              </a:rPr>
              <a:t>Персональные контакты (дома, на работе или в спортклубе) оказались</a:t>
            </a:r>
            <a:br>
              <a:rPr b="0" i="0" lang="en-US" sz="1900" u="none">
                <a:solidFill>
                  <a:schemeClr val="dk1"/>
                </a:solidFill>
                <a:latin typeface="Arial"/>
                <a:ea typeface="Arial"/>
                <a:cs typeface="Arial"/>
                <a:sym typeface="Arial"/>
              </a:rPr>
            </a:br>
            <a:r>
              <a:rPr b="0" i="0" lang="en-US" sz="1900" u="none">
                <a:solidFill>
                  <a:schemeClr val="dk1"/>
                </a:solidFill>
                <a:latin typeface="Arial"/>
                <a:ea typeface="Arial"/>
                <a:cs typeface="Arial"/>
                <a:sym typeface="Arial"/>
              </a:rPr>
              <a:t>значительно важнее формальных объявлений о наличии мест и прямых</a:t>
            </a:r>
            <a:br>
              <a:rPr b="0" i="0" lang="en-US" sz="1900" u="none">
                <a:solidFill>
                  <a:schemeClr val="dk1"/>
                </a:solidFill>
                <a:latin typeface="Arial"/>
                <a:ea typeface="Arial"/>
                <a:cs typeface="Arial"/>
                <a:sym typeface="Arial"/>
              </a:rPr>
            </a:br>
            <a:r>
              <a:rPr b="0" i="0" lang="en-US" sz="1900" u="none">
                <a:solidFill>
                  <a:schemeClr val="dk1"/>
                </a:solidFill>
                <a:latin typeface="Arial"/>
                <a:ea typeface="Arial"/>
                <a:cs typeface="Arial"/>
                <a:sym typeface="Arial"/>
              </a:rPr>
              <a:t>обращений к работодателю. Более того, и формальные объявления (например, в средствах массовой информации) пропускаются через фильтры неформального обсуждения и часто воспринимаются только после подобной «обработки».</a:t>
            </a:r>
            <a:br>
              <a:rPr b="0" i="0" lang="en-US" sz="1900" u="none">
                <a:solidFill>
                  <a:schemeClr val="dk1"/>
                </a:solidFill>
                <a:latin typeface="Arial"/>
                <a:ea typeface="Arial"/>
                <a:cs typeface="Arial"/>
                <a:sym typeface="Arial"/>
              </a:rPr>
            </a:br>
            <a:r>
              <a:rPr b="0" i="0" lang="en-US" sz="1900" u="none">
                <a:solidFill>
                  <a:schemeClr val="dk1"/>
                </a:solidFill>
                <a:latin typeface="Arial"/>
                <a:ea typeface="Arial"/>
                <a:cs typeface="Arial"/>
                <a:sym typeface="Arial"/>
              </a:rPr>
              <a:t>Выявлено, что люди, опиравшиеся именно на неформальные источники</a:t>
            </a:r>
            <a:br>
              <a:rPr b="0" i="0" lang="en-US" sz="1900" u="none">
                <a:solidFill>
                  <a:schemeClr val="dk1"/>
                </a:solidFill>
                <a:latin typeface="Arial"/>
                <a:ea typeface="Arial"/>
                <a:cs typeface="Arial"/>
                <a:sym typeface="Arial"/>
              </a:rPr>
            </a:br>
            <a:r>
              <a:rPr b="0" i="0" lang="en-US" sz="1900" u="none">
                <a:solidFill>
                  <a:schemeClr val="dk1"/>
                </a:solidFill>
                <a:latin typeface="Arial"/>
                <a:ea typeface="Arial"/>
                <a:cs typeface="Arial"/>
                <a:sym typeface="Arial"/>
              </a:rPr>
              <a:t>информации, добиваются относительно большего успеха с точки зрения уровня доходов и удовлетворенности новым местом работы. Интересно, что чем выше профессиональный статус группы, тем чаще ее представители прибегают к сети неформальных социальных контактов.</a:t>
            </a:r>
            <a:endParaRPr/>
          </a:p>
        </p:txBody>
      </p:sp>
      <p:sp>
        <p:nvSpPr>
          <p:cNvPr id="930" name="Google Shape;930;p60"/>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931" name="Google Shape;931;p60"/>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grpSp>
        <p:nvGrpSpPr>
          <p:cNvPr id="937" name="Google Shape;937;p61"/>
          <p:cNvGrpSpPr/>
          <p:nvPr/>
        </p:nvGrpSpPr>
        <p:grpSpPr>
          <a:xfrm>
            <a:off x="242887" y="322262"/>
            <a:ext cx="9791700" cy="6553200"/>
            <a:chOff x="242888" y="322263"/>
            <a:chExt cx="9791700" cy="6553200"/>
          </a:xfrm>
        </p:grpSpPr>
        <p:sp>
          <p:nvSpPr>
            <p:cNvPr id="938" name="Google Shape;938;p61"/>
            <p:cNvSpPr/>
            <p:nvPr/>
          </p:nvSpPr>
          <p:spPr>
            <a:xfrm>
              <a:off x="242888" y="322263"/>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39" name="Google Shape;939;p61"/>
            <p:cNvSpPr/>
            <p:nvPr/>
          </p:nvSpPr>
          <p:spPr>
            <a:xfrm>
              <a:off x="890588" y="395288"/>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40" name="Google Shape;940;p61"/>
            <p:cNvSpPr/>
            <p:nvPr/>
          </p:nvSpPr>
          <p:spPr>
            <a:xfrm>
              <a:off x="404780" y="1731821"/>
              <a:ext cx="9486485" cy="4999675"/>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941" name="Google Shape;941;p61"/>
          <p:cNvSpPr txBox="1"/>
          <p:nvPr>
            <p:ph type="title"/>
          </p:nvPr>
        </p:nvSpPr>
        <p:spPr>
          <a:xfrm>
            <a:off x="998537" y="554037"/>
            <a:ext cx="8243887" cy="985837"/>
          </a:xfrm>
          <a:prstGeom prst="rect">
            <a:avLst/>
          </a:prstGeom>
          <a:noFill/>
          <a:ln>
            <a:noFill/>
          </a:ln>
        </p:spPr>
        <p:txBody>
          <a:bodyPr anchorCtr="0" anchor="t" bIns="49700" lIns="99425" spcFirstLastPara="1" rIns="99425" wrap="square" tIns="49700">
            <a:normAutofit/>
          </a:bodyPr>
          <a:lstStyle/>
          <a:p>
            <a:pPr indent="0" lvl="0" marL="0" rtl="0" algn="ctr">
              <a:lnSpc>
                <a:spcPct val="100000"/>
              </a:lnSpc>
              <a:spcBef>
                <a:spcPts val="0"/>
              </a:spcBef>
              <a:spcAft>
                <a:spcPts val="0"/>
              </a:spcAft>
              <a:buClr>
                <a:schemeClr val="dk1"/>
              </a:buClr>
              <a:buSzPts val="3600"/>
              <a:buFont typeface="Calibri"/>
              <a:buNone/>
            </a:pPr>
            <a:r>
              <a:rPr b="1" i="0" lang="en-US" sz="3600" u="none">
                <a:solidFill>
                  <a:schemeClr val="dk1"/>
                </a:solidFill>
                <a:latin typeface="Calibri"/>
                <a:ea typeface="Calibri"/>
                <a:cs typeface="Calibri"/>
                <a:sym typeface="Calibri"/>
              </a:rPr>
              <a:t>Эластичность сети</a:t>
            </a:r>
            <a:br>
              <a:rPr b="0" i="0" lang="en-US" sz="3600" u="none">
                <a:solidFill>
                  <a:schemeClr val="dk1"/>
                </a:solidFill>
                <a:latin typeface="Calibri"/>
                <a:ea typeface="Calibri"/>
                <a:cs typeface="Calibri"/>
                <a:sym typeface="Calibri"/>
              </a:rPr>
            </a:br>
            <a:br>
              <a:rPr b="0" i="0" lang="en-US" sz="3600" u="none">
                <a:solidFill>
                  <a:schemeClr val="dk1"/>
                </a:solidFill>
                <a:latin typeface="Calibri"/>
                <a:ea typeface="Calibri"/>
                <a:cs typeface="Calibri"/>
                <a:sym typeface="Calibri"/>
              </a:rPr>
            </a:br>
            <a:br>
              <a:rPr b="0" i="0" lang="en-US" sz="3600" u="none">
                <a:solidFill>
                  <a:schemeClr val="dk1"/>
                </a:solidFill>
                <a:latin typeface="Calibri"/>
                <a:ea typeface="Calibri"/>
                <a:cs typeface="Calibri"/>
                <a:sym typeface="Calibri"/>
              </a:rPr>
            </a:br>
            <a:br>
              <a:rPr b="0" i="0" lang="en-US" sz="3600" u="none">
                <a:solidFill>
                  <a:schemeClr val="dk1"/>
                </a:solidFill>
                <a:latin typeface="Calibri"/>
                <a:ea typeface="Calibri"/>
                <a:cs typeface="Calibri"/>
                <a:sym typeface="Calibri"/>
              </a:rPr>
            </a:br>
            <a:endParaRPr/>
          </a:p>
        </p:txBody>
      </p:sp>
      <p:sp>
        <p:nvSpPr>
          <p:cNvPr id="942" name="Google Shape;942;p61"/>
          <p:cNvSpPr txBox="1"/>
          <p:nvPr/>
        </p:nvSpPr>
        <p:spPr>
          <a:xfrm>
            <a:off x="584200" y="1889125"/>
            <a:ext cx="9018587" cy="44926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Arial"/>
                <a:ea typeface="Arial"/>
                <a:cs typeface="Arial"/>
                <a:sym typeface="Arial"/>
              </a:rPr>
              <a:t>Свойство </a:t>
            </a:r>
            <a:r>
              <a:rPr b="1" i="1" lang="en-US" sz="2200" u="none">
                <a:solidFill>
                  <a:srgbClr val="002060"/>
                </a:solidFill>
                <a:latin typeface="Arial"/>
                <a:ea typeface="Arial"/>
                <a:cs typeface="Arial"/>
                <a:sym typeface="Arial"/>
              </a:rPr>
              <a:t>эластичности</a:t>
            </a:r>
            <a:r>
              <a:rPr b="0" i="0" lang="en-US" sz="2200" u="none">
                <a:solidFill>
                  <a:schemeClr val="dk1"/>
                </a:solidFill>
                <a:latin typeface="Arial"/>
                <a:ea typeface="Arial"/>
                <a:cs typeface="Arial"/>
                <a:sym typeface="Arial"/>
              </a:rPr>
              <a:t> сетей относится к </a:t>
            </a:r>
            <a:r>
              <a:rPr b="1" i="1" lang="en-US" sz="2200" u="none">
                <a:solidFill>
                  <a:srgbClr val="002060"/>
                </a:solidFill>
                <a:latin typeface="Arial"/>
                <a:ea typeface="Arial"/>
                <a:cs typeface="Arial"/>
                <a:sym typeface="Arial"/>
              </a:rPr>
              <a:t>распределению степени при удалении вершин</a:t>
            </a:r>
            <a:r>
              <a:rPr b="0" i="0" lang="en-US" sz="2200" u="none">
                <a:solidFill>
                  <a:schemeClr val="dk1"/>
                </a:solidFill>
                <a:latin typeface="Arial"/>
                <a:ea typeface="Arial"/>
                <a:cs typeface="Arial"/>
                <a:sym typeface="Arial"/>
              </a:rPr>
              <a:t>. Большинство сетей основано на их связности, то есть существовании путей между парами вершин. </a:t>
            </a:r>
            <a:endParaRPr/>
          </a:p>
          <a:p>
            <a:pPr indent="-285750" lvl="0" marL="28575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Arial"/>
                <a:ea typeface="Arial"/>
                <a:cs typeface="Arial"/>
                <a:sym typeface="Arial"/>
              </a:rPr>
              <a:t>Если вершина удалена из сети, типичная длина этих путей увеличивается, и в конечном счете пары вершин станут разъединенными. </a:t>
            </a:r>
            <a:endParaRPr/>
          </a:p>
          <a:p>
            <a:pPr indent="-285750" lvl="0" marL="28575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Arial"/>
                <a:ea typeface="Arial"/>
                <a:cs typeface="Arial"/>
                <a:sym typeface="Arial"/>
              </a:rPr>
              <a:t>Имеется ряд способов удаления вершин и различные сети показывают вариацию степени эластичности сети к этим</a:t>
            </a:r>
            <a:br>
              <a:rPr b="0" i="0" lang="en-US" sz="2200" u="none">
                <a:solidFill>
                  <a:schemeClr val="dk1"/>
                </a:solidFill>
                <a:latin typeface="Arial"/>
                <a:ea typeface="Arial"/>
                <a:cs typeface="Arial"/>
                <a:sym typeface="Arial"/>
              </a:rPr>
            </a:br>
            <a:r>
              <a:rPr b="0" i="0" lang="en-US" sz="2200" u="none">
                <a:solidFill>
                  <a:schemeClr val="dk1"/>
                </a:solidFill>
                <a:latin typeface="Arial"/>
                <a:ea typeface="Arial"/>
                <a:cs typeface="Arial"/>
                <a:sym typeface="Arial"/>
              </a:rPr>
              <a:t>способам. Можно случайно удалять вершину из сети или иметь целью удаление определенного класса вершин (например, с самыми высокими степенями).</a:t>
            </a:r>
            <a:br>
              <a:rPr b="0" i="0" lang="en-US" sz="2200" u="none">
                <a:solidFill>
                  <a:schemeClr val="dk1"/>
                </a:solidFill>
                <a:latin typeface="Arial"/>
                <a:ea typeface="Arial"/>
                <a:cs typeface="Arial"/>
                <a:sym typeface="Arial"/>
              </a:rPr>
            </a:br>
            <a:endParaRPr/>
          </a:p>
        </p:txBody>
      </p:sp>
      <p:sp>
        <p:nvSpPr>
          <p:cNvPr id="943" name="Google Shape;943;p61"/>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944" name="Google Shape;944;p61"/>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grpSp>
        <p:nvGrpSpPr>
          <p:cNvPr id="950" name="Google Shape;950;p62"/>
          <p:cNvGrpSpPr/>
          <p:nvPr/>
        </p:nvGrpSpPr>
        <p:grpSpPr>
          <a:xfrm>
            <a:off x="242887" y="322262"/>
            <a:ext cx="9791700" cy="6553200"/>
            <a:chOff x="242888" y="322263"/>
            <a:chExt cx="9791700" cy="6553200"/>
          </a:xfrm>
        </p:grpSpPr>
        <p:sp>
          <p:nvSpPr>
            <p:cNvPr id="951" name="Google Shape;951;p62"/>
            <p:cNvSpPr/>
            <p:nvPr/>
          </p:nvSpPr>
          <p:spPr>
            <a:xfrm>
              <a:off x="242888" y="322263"/>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52" name="Google Shape;952;p62"/>
            <p:cNvSpPr/>
            <p:nvPr/>
          </p:nvSpPr>
          <p:spPr>
            <a:xfrm>
              <a:off x="890588" y="395288"/>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53" name="Google Shape;953;p62"/>
            <p:cNvSpPr/>
            <p:nvPr/>
          </p:nvSpPr>
          <p:spPr>
            <a:xfrm>
              <a:off x="404780" y="1731821"/>
              <a:ext cx="9486485" cy="4999675"/>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954" name="Google Shape;954;p62"/>
          <p:cNvSpPr txBox="1"/>
          <p:nvPr>
            <p:ph type="title"/>
          </p:nvPr>
        </p:nvSpPr>
        <p:spPr>
          <a:xfrm>
            <a:off x="998537" y="554037"/>
            <a:ext cx="8243887" cy="985837"/>
          </a:xfrm>
          <a:prstGeom prst="rect">
            <a:avLst/>
          </a:prstGeom>
          <a:noFill/>
          <a:ln>
            <a:noFill/>
          </a:ln>
        </p:spPr>
        <p:txBody>
          <a:bodyPr anchorCtr="0" anchor="t" bIns="49700" lIns="99425" spcFirstLastPara="1" rIns="99425" wrap="square" tIns="49700">
            <a:normAutofit/>
          </a:bodyPr>
          <a:lstStyle/>
          <a:p>
            <a:pPr indent="0" lvl="0" marL="0" rtl="0" algn="ctr">
              <a:lnSpc>
                <a:spcPct val="100000"/>
              </a:lnSpc>
              <a:spcBef>
                <a:spcPts val="0"/>
              </a:spcBef>
              <a:spcAft>
                <a:spcPts val="0"/>
              </a:spcAft>
              <a:buClr>
                <a:schemeClr val="dk1"/>
              </a:buClr>
              <a:buSzPts val="3600"/>
              <a:buFont typeface="Calibri"/>
              <a:buNone/>
            </a:pPr>
            <a:r>
              <a:rPr b="1" i="0" lang="en-US" sz="3600" u="none">
                <a:solidFill>
                  <a:schemeClr val="dk1"/>
                </a:solidFill>
                <a:latin typeface="Calibri"/>
                <a:ea typeface="Calibri"/>
                <a:cs typeface="Calibri"/>
                <a:sym typeface="Calibri"/>
              </a:rPr>
              <a:t>Эластичность сети</a:t>
            </a:r>
            <a:br>
              <a:rPr b="0" i="0" lang="en-US" sz="3600" u="none">
                <a:solidFill>
                  <a:schemeClr val="dk1"/>
                </a:solidFill>
                <a:latin typeface="Calibri"/>
                <a:ea typeface="Calibri"/>
                <a:cs typeface="Calibri"/>
                <a:sym typeface="Calibri"/>
              </a:rPr>
            </a:br>
            <a:br>
              <a:rPr b="0" i="0" lang="en-US" sz="3600" u="none">
                <a:solidFill>
                  <a:schemeClr val="dk1"/>
                </a:solidFill>
                <a:latin typeface="Calibri"/>
                <a:ea typeface="Calibri"/>
                <a:cs typeface="Calibri"/>
                <a:sym typeface="Calibri"/>
              </a:rPr>
            </a:br>
            <a:br>
              <a:rPr b="0" i="0" lang="en-US" sz="3600" u="none">
                <a:solidFill>
                  <a:schemeClr val="dk1"/>
                </a:solidFill>
                <a:latin typeface="Calibri"/>
                <a:ea typeface="Calibri"/>
                <a:cs typeface="Calibri"/>
                <a:sym typeface="Calibri"/>
              </a:rPr>
            </a:br>
            <a:br>
              <a:rPr b="0" i="0" lang="en-US" sz="3600" u="none">
                <a:solidFill>
                  <a:schemeClr val="dk1"/>
                </a:solidFill>
                <a:latin typeface="Calibri"/>
                <a:ea typeface="Calibri"/>
                <a:cs typeface="Calibri"/>
                <a:sym typeface="Calibri"/>
              </a:rPr>
            </a:br>
            <a:endParaRPr/>
          </a:p>
        </p:txBody>
      </p:sp>
      <p:sp>
        <p:nvSpPr>
          <p:cNvPr id="955" name="Google Shape;955;p62"/>
          <p:cNvSpPr txBox="1"/>
          <p:nvPr/>
        </p:nvSpPr>
        <p:spPr>
          <a:xfrm>
            <a:off x="592137" y="1563687"/>
            <a:ext cx="9091612" cy="458628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Рика Альберт при исследовании атак на Internet-серверы исследовала эффект удаления вершины сети с 326000 страничным подмножеством WWW со степенным распределением степени вершин: </a:t>
            </a:r>
            <a:endParaRPr/>
          </a:p>
          <a:p>
            <a:pPr indent="-285750" lvl="1" marL="742950" marR="0" rtl="0" algn="l">
              <a:lnSpc>
                <a:spcPct val="100000"/>
              </a:lnSpc>
              <a:spcBef>
                <a:spcPts val="0"/>
              </a:spcBef>
              <a:spcAft>
                <a:spcPts val="0"/>
              </a:spcAft>
              <a:buClr>
                <a:srgbClr val="002060"/>
              </a:buClr>
              <a:buSzPts val="2000"/>
              <a:buFont typeface="Arial"/>
              <a:buChar char="•"/>
            </a:pPr>
            <a:r>
              <a:rPr b="1" i="0" lang="en-US" sz="2000" u="none" cap="none" strike="noStrike">
                <a:solidFill>
                  <a:srgbClr val="002060"/>
                </a:solidFill>
                <a:latin typeface="Arial"/>
                <a:ea typeface="Arial"/>
                <a:cs typeface="Arial"/>
                <a:sym typeface="Arial"/>
              </a:rPr>
              <a:t>Среднее расстояние вершина-вершина, как функция числа удаленных вершин, почти не изменилось при случайном</a:t>
            </a:r>
            <a:br>
              <a:rPr b="1" i="0" lang="en-US" sz="2000" u="none" cap="none" strike="noStrike">
                <a:solidFill>
                  <a:srgbClr val="002060"/>
                </a:solidFill>
                <a:latin typeface="Arial"/>
                <a:ea typeface="Arial"/>
                <a:cs typeface="Arial"/>
                <a:sym typeface="Arial"/>
              </a:rPr>
            </a:br>
            <a:r>
              <a:rPr b="1" i="0" lang="en-US" sz="2000" u="none" cap="none" strike="noStrike">
                <a:solidFill>
                  <a:srgbClr val="002060"/>
                </a:solidFill>
                <a:latin typeface="Arial"/>
                <a:ea typeface="Arial"/>
                <a:cs typeface="Arial"/>
                <a:sym typeface="Arial"/>
              </a:rPr>
              <a:t>удалении вершин (высокая эластичность);</a:t>
            </a:r>
            <a:endParaRPr/>
          </a:p>
          <a:p>
            <a:pPr indent="-285750" lvl="1" marL="742950" marR="0" rtl="0" algn="l">
              <a:lnSpc>
                <a:spcPct val="100000"/>
              </a:lnSpc>
              <a:spcBef>
                <a:spcPts val="0"/>
              </a:spcBef>
              <a:spcAft>
                <a:spcPts val="0"/>
              </a:spcAft>
              <a:buClr>
                <a:srgbClr val="002060"/>
              </a:buClr>
              <a:buSzPts val="2000"/>
              <a:buFont typeface="Arial"/>
              <a:buChar char="•"/>
            </a:pPr>
            <a:r>
              <a:rPr b="1" i="0" lang="en-US" sz="2000" u="none" cap="none" strike="noStrike">
                <a:solidFill>
                  <a:srgbClr val="002060"/>
                </a:solidFill>
                <a:latin typeface="Arial"/>
                <a:ea typeface="Arial"/>
                <a:cs typeface="Arial"/>
                <a:sym typeface="Arial"/>
              </a:rPr>
              <a:t>целенаправленное удаление вершин с наиболее высокими степенями приводит к разрушению сети. </a:t>
            </a:r>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Таким образом, Internet является </a:t>
            </a:r>
            <a:r>
              <a:rPr b="1" i="1" lang="en-US" sz="2400" u="none">
                <a:solidFill>
                  <a:srgbClr val="002060"/>
                </a:solidFill>
                <a:latin typeface="Arial"/>
                <a:ea typeface="Arial"/>
                <a:cs typeface="Arial"/>
                <a:sym typeface="Arial"/>
              </a:rPr>
              <a:t>высоко эластичной сетью </a:t>
            </a:r>
            <a:r>
              <a:rPr b="0" i="0" lang="en-US" sz="2400" u="none">
                <a:solidFill>
                  <a:schemeClr val="dk1"/>
                </a:solidFill>
                <a:latin typeface="Arial"/>
                <a:ea typeface="Arial"/>
                <a:cs typeface="Arial"/>
                <a:sym typeface="Arial"/>
              </a:rPr>
              <a:t>по отношению к случайному отказу вершины в сети, но высокочувствителен к преднамеренной атаке на вершины с наиболее высокими степенями.</a:t>
            </a:r>
            <a:endParaRPr/>
          </a:p>
        </p:txBody>
      </p:sp>
      <p:sp>
        <p:nvSpPr>
          <p:cNvPr id="956" name="Google Shape;956;p62"/>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957" name="Google Shape;957;p62"/>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grpSp>
        <p:nvGrpSpPr>
          <p:cNvPr id="963" name="Google Shape;963;p63"/>
          <p:cNvGrpSpPr/>
          <p:nvPr/>
        </p:nvGrpSpPr>
        <p:grpSpPr>
          <a:xfrm>
            <a:off x="242887" y="322262"/>
            <a:ext cx="9791700" cy="6553200"/>
            <a:chOff x="242888" y="322263"/>
            <a:chExt cx="9791700" cy="6553200"/>
          </a:xfrm>
        </p:grpSpPr>
        <p:sp>
          <p:nvSpPr>
            <p:cNvPr id="964" name="Google Shape;964;p63"/>
            <p:cNvSpPr/>
            <p:nvPr/>
          </p:nvSpPr>
          <p:spPr>
            <a:xfrm>
              <a:off x="242888" y="322263"/>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65" name="Google Shape;965;p63"/>
            <p:cNvSpPr/>
            <p:nvPr/>
          </p:nvSpPr>
          <p:spPr>
            <a:xfrm>
              <a:off x="890588" y="395288"/>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66" name="Google Shape;966;p63"/>
            <p:cNvSpPr/>
            <p:nvPr/>
          </p:nvSpPr>
          <p:spPr>
            <a:xfrm>
              <a:off x="404780" y="1731821"/>
              <a:ext cx="9486485" cy="4999675"/>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967" name="Google Shape;967;p63"/>
          <p:cNvSpPr txBox="1"/>
          <p:nvPr>
            <p:ph type="title"/>
          </p:nvPr>
        </p:nvSpPr>
        <p:spPr>
          <a:xfrm>
            <a:off x="998537" y="554037"/>
            <a:ext cx="8243887" cy="985837"/>
          </a:xfrm>
          <a:prstGeom prst="rect">
            <a:avLst/>
          </a:prstGeom>
          <a:noFill/>
          <a:ln>
            <a:noFill/>
          </a:ln>
        </p:spPr>
        <p:txBody>
          <a:bodyPr anchorCtr="0" anchor="t" bIns="49700" lIns="99425" spcFirstLastPara="1" rIns="99425" wrap="square" tIns="49700">
            <a:normAutofit/>
          </a:bodyPr>
          <a:lstStyle/>
          <a:p>
            <a:pPr indent="0" lvl="0" marL="0" rtl="0" algn="ctr">
              <a:lnSpc>
                <a:spcPct val="100000"/>
              </a:lnSpc>
              <a:spcBef>
                <a:spcPts val="0"/>
              </a:spcBef>
              <a:spcAft>
                <a:spcPts val="0"/>
              </a:spcAft>
              <a:buClr>
                <a:schemeClr val="dk1"/>
              </a:buClr>
              <a:buSzPts val="3600"/>
              <a:buFont typeface="Calibri"/>
              <a:buNone/>
            </a:pPr>
            <a:r>
              <a:rPr b="1" i="0" lang="en-US" sz="3600" u="none">
                <a:solidFill>
                  <a:schemeClr val="dk1"/>
                </a:solidFill>
                <a:latin typeface="Calibri"/>
                <a:ea typeface="Calibri"/>
                <a:cs typeface="Calibri"/>
                <a:sym typeface="Calibri"/>
              </a:rPr>
              <a:t>Устойчивость к атакам</a:t>
            </a:r>
            <a:br>
              <a:rPr b="1" i="0" lang="en-US" sz="3600" u="none">
                <a:solidFill>
                  <a:schemeClr val="dk1"/>
                </a:solidFill>
                <a:latin typeface="Calibri"/>
                <a:ea typeface="Calibri"/>
                <a:cs typeface="Calibri"/>
                <a:sym typeface="Calibri"/>
              </a:rPr>
            </a:br>
            <a:br>
              <a:rPr b="1" i="0" lang="en-US" sz="3600" u="none">
                <a:solidFill>
                  <a:schemeClr val="dk1"/>
                </a:solidFill>
                <a:latin typeface="Calibri"/>
                <a:ea typeface="Calibri"/>
                <a:cs typeface="Calibri"/>
                <a:sym typeface="Calibri"/>
              </a:rPr>
            </a:br>
            <a:br>
              <a:rPr b="1" i="0" lang="en-US" sz="3600" u="none">
                <a:solidFill>
                  <a:schemeClr val="dk1"/>
                </a:solidFill>
                <a:latin typeface="Calibri"/>
                <a:ea typeface="Calibri"/>
                <a:cs typeface="Calibri"/>
                <a:sym typeface="Calibri"/>
              </a:rPr>
            </a:br>
            <a:br>
              <a:rPr b="1" i="0" lang="en-US" sz="3600" u="none">
                <a:solidFill>
                  <a:schemeClr val="dk1"/>
                </a:solidFill>
                <a:latin typeface="Calibri"/>
                <a:ea typeface="Calibri"/>
                <a:cs typeface="Calibri"/>
                <a:sym typeface="Calibri"/>
              </a:rPr>
            </a:br>
            <a:br>
              <a:rPr b="1" i="0" lang="en-US" sz="3600" u="none">
                <a:solidFill>
                  <a:schemeClr val="dk1"/>
                </a:solidFill>
                <a:latin typeface="Calibri"/>
                <a:ea typeface="Calibri"/>
                <a:cs typeface="Calibri"/>
                <a:sym typeface="Calibri"/>
              </a:rPr>
            </a:br>
            <a:endParaRPr/>
          </a:p>
        </p:txBody>
      </p:sp>
      <p:sp>
        <p:nvSpPr>
          <p:cNvPr id="968" name="Google Shape;968;p63"/>
          <p:cNvSpPr txBox="1"/>
          <p:nvPr/>
        </p:nvSpPr>
        <p:spPr>
          <a:xfrm>
            <a:off x="574675" y="1539875"/>
            <a:ext cx="9091612" cy="47085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Для сложных систем, взаимодействия элементов которых описываются случайными сетями Ердеша-Реньи, их устойчивость к ошибкам и повреждениям может быть исследована методами </a:t>
            </a:r>
            <a:r>
              <a:rPr b="1" i="0" lang="en-US" sz="2000" u="none">
                <a:solidFill>
                  <a:schemeClr val="dk1"/>
                </a:solidFill>
                <a:latin typeface="Arial"/>
                <a:ea typeface="Arial"/>
                <a:cs typeface="Arial"/>
                <a:sym typeface="Arial"/>
              </a:rPr>
              <a:t>теории перколяции</a:t>
            </a:r>
            <a:r>
              <a:rPr b="0" i="0" lang="en-US" sz="2000" u="none">
                <a:solidFill>
                  <a:schemeClr val="dk1"/>
                </a:solidFill>
                <a:latin typeface="Arial"/>
                <a:ea typeface="Arial"/>
                <a:cs typeface="Arial"/>
                <a:sym typeface="Arial"/>
              </a:rPr>
              <a:t>. </a:t>
            </a:r>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Исследования показывают, что при произвольном удалении узлов из случайного графа, существует определенное критическое значение, измеряемое отношением числа удаленных узлов к общему числу узлов в сети, выше которого сеть распадается на отдельные кластеры.</a:t>
            </a:r>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Для безмасштабных сетей такого критического числа не существует. Численные эксперименты показывают, что, удалив даже 80% узлов, оставшиеся узлы продолжают образовывать связанный кластер.</a:t>
            </a:r>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Следовательно, безмасштабные сети очень устойчивы к случайным повреждениям или внешним, случайным воздействиям. Эта устойчивость объясняется негомогенной топологической структурой этих сетей. «Ахиллесова пята» таких сетей – повреждение нескольких наиболее связанных сайтов.</a:t>
            </a:r>
            <a:endParaRPr/>
          </a:p>
        </p:txBody>
      </p:sp>
      <p:sp>
        <p:nvSpPr>
          <p:cNvPr id="969" name="Google Shape;969;p63"/>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970" name="Google Shape;970;p63"/>
          <p:cNvSpPr txBox="1"/>
          <p:nvPr/>
        </p:nvSpPr>
        <p:spPr>
          <a:xfrm>
            <a:off x="9099550" y="6605587"/>
            <a:ext cx="66357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grpSp>
        <p:nvGrpSpPr>
          <p:cNvPr id="976" name="Google Shape;976;p64"/>
          <p:cNvGrpSpPr/>
          <p:nvPr/>
        </p:nvGrpSpPr>
        <p:grpSpPr>
          <a:xfrm>
            <a:off x="242887" y="322262"/>
            <a:ext cx="9791700" cy="6553200"/>
            <a:chOff x="242888" y="322263"/>
            <a:chExt cx="9791700" cy="6553200"/>
          </a:xfrm>
        </p:grpSpPr>
        <p:sp>
          <p:nvSpPr>
            <p:cNvPr id="977" name="Google Shape;977;p64"/>
            <p:cNvSpPr/>
            <p:nvPr/>
          </p:nvSpPr>
          <p:spPr>
            <a:xfrm>
              <a:off x="242888" y="322263"/>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78" name="Google Shape;978;p64"/>
            <p:cNvSpPr/>
            <p:nvPr/>
          </p:nvSpPr>
          <p:spPr>
            <a:xfrm>
              <a:off x="890588" y="395288"/>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79" name="Google Shape;979;p64"/>
            <p:cNvSpPr/>
            <p:nvPr/>
          </p:nvSpPr>
          <p:spPr>
            <a:xfrm>
              <a:off x="404780" y="1731821"/>
              <a:ext cx="9486485" cy="4999675"/>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980" name="Google Shape;980;p64"/>
          <p:cNvSpPr txBox="1"/>
          <p:nvPr>
            <p:ph type="title"/>
          </p:nvPr>
        </p:nvSpPr>
        <p:spPr>
          <a:xfrm>
            <a:off x="998537" y="554037"/>
            <a:ext cx="8243887" cy="985837"/>
          </a:xfrm>
          <a:prstGeom prst="rect">
            <a:avLst/>
          </a:prstGeom>
          <a:noFill/>
          <a:ln>
            <a:noFill/>
          </a:ln>
        </p:spPr>
        <p:txBody>
          <a:bodyPr anchorCtr="0" anchor="t" bIns="49700" lIns="99425" spcFirstLastPara="1" rIns="99425" wrap="square" tIns="49700">
            <a:normAutofit/>
          </a:bodyPr>
          <a:lstStyle/>
          <a:p>
            <a:pPr indent="0" lvl="0" marL="0" rtl="0" algn="ctr">
              <a:lnSpc>
                <a:spcPct val="100000"/>
              </a:lnSpc>
              <a:spcBef>
                <a:spcPts val="0"/>
              </a:spcBef>
              <a:spcAft>
                <a:spcPts val="0"/>
              </a:spcAft>
              <a:buClr>
                <a:schemeClr val="dk1"/>
              </a:buClr>
              <a:buSzPts val="3600"/>
              <a:buFont typeface="Calibri"/>
              <a:buNone/>
            </a:pPr>
            <a:r>
              <a:rPr b="1" i="0" lang="en-US" sz="3600" u="none">
                <a:solidFill>
                  <a:schemeClr val="dk1"/>
                </a:solidFill>
                <a:latin typeface="Calibri"/>
                <a:ea typeface="Calibri"/>
                <a:cs typeface="Calibri"/>
                <a:sym typeface="Calibri"/>
              </a:rPr>
              <a:t>Устойчивость к атакам</a:t>
            </a:r>
            <a:br>
              <a:rPr b="1" i="0" lang="en-US" sz="3600" u="none">
                <a:solidFill>
                  <a:schemeClr val="dk1"/>
                </a:solidFill>
                <a:latin typeface="Calibri"/>
                <a:ea typeface="Calibri"/>
                <a:cs typeface="Calibri"/>
                <a:sym typeface="Calibri"/>
              </a:rPr>
            </a:br>
            <a:br>
              <a:rPr b="1" i="0" lang="en-US" sz="3600" u="none">
                <a:solidFill>
                  <a:schemeClr val="dk1"/>
                </a:solidFill>
                <a:latin typeface="Calibri"/>
                <a:ea typeface="Calibri"/>
                <a:cs typeface="Calibri"/>
                <a:sym typeface="Calibri"/>
              </a:rPr>
            </a:br>
            <a:br>
              <a:rPr b="1" i="0" lang="en-US" sz="3600" u="none">
                <a:solidFill>
                  <a:schemeClr val="dk1"/>
                </a:solidFill>
                <a:latin typeface="Calibri"/>
                <a:ea typeface="Calibri"/>
                <a:cs typeface="Calibri"/>
                <a:sym typeface="Calibri"/>
              </a:rPr>
            </a:br>
            <a:br>
              <a:rPr b="1" i="0" lang="en-US" sz="3600" u="none">
                <a:solidFill>
                  <a:schemeClr val="dk1"/>
                </a:solidFill>
                <a:latin typeface="Calibri"/>
                <a:ea typeface="Calibri"/>
                <a:cs typeface="Calibri"/>
                <a:sym typeface="Calibri"/>
              </a:rPr>
            </a:br>
            <a:br>
              <a:rPr b="1" i="0" lang="en-US" sz="3600" u="none">
                <a:solidFill>
                  <a:schemeClr val="dk1"/>
                </a:solidFill>
                <a:latin typeface="Calibri"/>
                <a:ea typeface="Calibri"/>
                <a:cs typeface="Calibri"/>
                <a:sym typeface="Calibri"/>
              </a:rPr>
            </a:br>
            <a:endParaRPr/>
          </a:p>
        </p:txBody>
      </p:sp>
      <p:sp>
        <p:nvSpPr>
          <p:cNvPr id="981" name="Google Shape;981;p64"/>
          <p:cNvSpPr txBox="1"/>
          <p:nvPr/>
        </p:nvSpPr>
        <p:spPr>
          <a:xfrm>
            <a:off x="776287" y="5535612"/>
            <a:ext cx="9090025" cy="10160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а) случайное удаление узлов не разрушает структуру сети;</a:t>
            </a:r>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б) целенаправленное удаление узлов с большим числом связей приводит к распаду структуры сети.</a:t>
            </a:r>
            <a:endParaRPr/>
          </a:p>
        </p:txBody>
      </p:sp>
      <p:pic>
        <p:nvPicPr>
          <p:cNvPr id="982" name="Google Shape;982;p64"/>
          <p:cNvPicPr preferRelativeResize="0"/>
          <p:nvPr/>
        </p:nvPicPr>
        <p:blipFill rotWithShape="1">
          <a:blip r:embed="rId3">
            <a:alphaModFix/>
          </a:blip>
          <a:srcRect b="0" l="0" r="0" t="0"/>
          <a:stretch/>
        </p:blipFill>
        <p:spPr>
          <a:xfrm>
            <a:off x="2906712" y="1941512"/>
            <a:ext cx="4535487" cy="3200400"/>
          </a:xfrm>
          <a:prstGeom prst="rect">
            <a:avLst/>
          </a:prstGeom>
          <a:noFill/>
          <a:ln>
            <a:noFill/>
          </a:ln>
        </p:spPr>
      </p:pic>
      <p:sp>
        <p:nvSpPr>
          <p:cNvPr id="983" name="Google Shape;983;p64"/>
          <p:cNvSpPr txBox="1"/>
          <p:nvPr/>
        </p:nvSpPr>
        <p:spPr>
          <a:xfrm>
            <a:off x="4922837" y="3275012"/>
            <a:ext cx="41275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а)</a:t>
            </a:r>
            <a:endParaRPr/>
          </a:p>
        </p:txBody>
      </p:sp>
      <p:sp>
        <p:nvSpPr>
          <p:cNvPr id="984" name="Google Shape;984;p64"/>
          <p:cNvSpPr txBox="1"/>
          <p:nvPr/>
        </p:nvSpPr>
        <p:spPr>
          <a:xfrm>
            <a:off x="4914900" y="4692650"/>
            <a:ext cx="41592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б)</a:t>
            </a:r>
            <a:endParaRPr/>
          </a:p>
        </p:txBody>
      </p:sp>
      <p:sp>
        <p:nvSpPr>
          <p:cNvPr id="985" name="Google Shape;985;p64"/>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986" name="Google Shape;986;p64"/>
          <p:cNvSpPr txBox="1"/>
          <p:nvPr/>
        </p:nvSpPr>
        <p:spPr>
          <a:xfrm>
            <a:off x="8955087" y="6605587"/>
            <a:ext cx="808037"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grpSp>
        <p:nvGrpSpPr>
          <p:cNvPr id="992" name="Google Shape;992;p65"/>
          <p:cNvGrpSpPr/>
          <p:nvPr/>
        </p:nvGrpSpPr>
        <p:grpSpPr>
          <a:xfrm>
            <a:off x="242887" y="322262"/>
            <a:ext cx="9791700" cy="6553200"/>
            <a:chOff x="242888" y="322263"/>
            <a:chExt cx="9791700" cy="6553200"/>
          </a:xfrm>
        </p:grpSpPr>
        <p:sp>
          <p:nvSpPr>
            <p:cNvPr id="993" name="Google Shape;993;p65"/>
            <p:cNvSpPr/>
            <p:nvPr/>
          </p:nvSpPr>
          <p:spPr>
            <a:xfrm>
              <a:off x="242888" y="322263"/>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94" name="Google Shape;994;p65"/>
            <p:cNvSpPr/>
            <p:nvPr/>
          </p:nvSpPr>
          <p:spPr>
            <a:xfrm>
              <a:off x="890588" y="395288"/>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95" name="Google Shape;995;p65"/>
            <p:cNvSpPr/>
            <p:nvPr/>
          </p:nvSpPr>
          <p:spPr>
            <a:xfrm>
              <a:off x="404780" y="1731821"/>
              <a:ext cx="9486485" cy="4999675"/>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996" name="Google Shape;996;p65"/>
          <p:cNvSpPr txBox="1"/>
          <p:nvPr>
            <p:ph type="title"/>
          </p:nvPr>
        </p:nvSpPr>
        <p:spPr>
          <a:xfrm>
            <a:off x="998537" y="554037"/>
            <a:ext cx="7740650" cy="985837"/>
          </a:xfrm>
          <a:prstGeom prst="rect">
            <a:avLst/>
          </a:prstGeom>
          <a:noFill/>
          <a:ln>
            <a:noFill/>
          </a:ln>
        </p:spPr>
        <p:txBody>
          <a:bodyPr anchorCtr="0" anchor="t" bIns="49700" lIns="99425" spcFirstLastPara="1" rIns="99425" wrap="square" tIns="49700">
            <a:normAutofit/>
          </a:bodyPr>
          <a:lstStyle/>
          <a:p>
            <a:pPr indent="0" lvl="0" marL="0" rtl="0" algn="ctr">
              <a:lnSpc>
                <a:spcPct val="100000"/>
              </a:lnSpc>
              <a:spcBef>
                <a:spcPts val="0"/>
              </a:spcBef>
              <a:spcAft>
                <a:spcPts val="0"/>
              </a:spcAft>
              <a:buClr>
                <a:schemeClr val="dk1"/>
              </a:buClr>
              <a:buSzPts val="3600"/>
              <a:buFont typeface="Calibri"/>
              <a:buNone/>
            </a:pPr>
            <a:r>
              <a:rPr b="1" i="0" lang="en-US" sz="3600" u="none">
                <a:solidFill>
                  <a:schemeClr val="dk1"/>
                </a:solidFill>
                <a:latin typeface="Calibri"/>
                <a:ea typeface="Calibri"/>
                <a:cs typeface="Calibri"/>
                <a:sym typeface="Calibri"/>
              </a:rPr>
              <a:t>Понятие перколяции</a:t>
            </a:r>
            <a:br>
              <a:rPr b="1" i="0" lang="en-US" sz="3600" u="none">
                <a:solidFill>
                  <a:schemeClr val="dk1"/>
                </a:solidFill>
                <a:latin typeface="Calibri"/>
                <a:ea typeface="Calibri"/>
                <a:cs typeface="Calibri"/>
                <a:sym typeface="Calibri"/>
              </a:rPr>
            </a:br>
            <a:br>
              <a:rPr b="1" i="0" lang="en-US" sz="3600" u="none">
                <a:solidFill>
                  <a:schemeClr val="dk1"/>
                </a:solidFill>
                <a:latin typeface="Calibri"/>
                <a:ea typeface="Calibri"/>
                <a:cs typeface="Calibri"/>
                <a:sym typeface="Calibri"/>
              </a:rPr>
            </a:br>
            <a:br>
              <a:rPr b="1" i="0" lang="en-US" sz="3600" u="none">
                <a:solidFill>
                  <a:schemeClr val="dk1"/>
                </a:solidFill>
                <a:latin typeface="Calibri"/>
                <a:ea typeface="Calibri"/>
                <a:cs typeface="Calibri"/>
                <a:sym typeface="Calibri"/>
              </a:rPr>
            </a:br>
            <a:br>
              <a:rPr b="1" i="0" lang="en-US" sz="3600" u="none">
                <a:solidFill>
                  <a:schemeClr val="dk1"/>
                </a:solidFill>
                <a:latin typeface="Calibri"/>
                <a:ea typeface="Calibri"/>
                <a:cs typeface="Calibri"/>
                <a:sym typeface="Calibri"/>
              </a:rPr>
            </a:br>
            <a:br>
              <a:rPr b="1" i="0" lang="en-US" sz="3600" u="none">
                <a:solidFill>
                  <a:schemeClr val="dk1"/>
                </a:solidFill>
                <a:latin typeface="Calibri"/>
                <a:ea typeface="Calibri"/>
                <a:cs typeface="Calibri"/>
                <a:sym typeface="Calibri"/>
              </a:rPr>
            </a:br>
            <a:endParaRPr/>
          </a:p>
        </p:txBody>
      </p:sp>
      <p:sp>
        <p:nvSpPr>
          <p:cNvPr id="997" name="Google Shape;997;p65"/>
          <p:cNvSpPr txBox="1"/>
          <p:nvPr/>
        </p:nvSpPr>
        <p:spPr>
          <a:xfrm>
            <a:off x="520700" y="4368800"/>
            <a:ext cx="9090025" cy="2308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Существует два источника задач перколяции:</a:t>
            </a:r>
            <a:endParaRPr/>
          </a:p>
          <a:p>
            <a:pPr indent="-457200" lvl="1" marL="914400" marR="0" rtl="0" algn="l">
              <a:lnSpc>
                <a:spcPct val="100000"/>
              </a:lnSpc>
              <a:spcBef>
                <a:spcPts val="0"/>
              </a:spcBef>
              <a:spcAft>
                <a:spcPts val="0"/>
              </a:spcAft>
              <a:buClr>
                <a:schemeClr val="dk1"/>
              </a:buClr>
              <a:buSzPts val="2400"/>
              <a:buFont typeface="Arial"/>
              <a:buAutoNum type="arabicPeriod"/>
            </a:pPr>
            <a:r>
              <a:rPr b="0" i="0" lang="en-US" sz="2400" u="none" cap="none" strike="noStrike">
                <a:solidFill>
                  <a:schemeClr val="dk1"/>
                </a:solidFill>
                <a:latin typeface="Arial"/>
                <a:ea typeface="Arial"/>
                <a:cs typeface="Arial"/>
                <a:sym typeface="Arial"/>
              </a:rPr>
              <a:t>Физика (исторически первый источник) – задачи просачивания жидкостей в пористой среде; некоторые задачи, связанные с проводимостью.</a:t>
            </a:r>
            <a:endParaRPr/>
          </a:p>
          <a:p>
            <a:pPr indent="-457200" lvl="1" marL="914400" marR="0" rtl="0" algn="l">
              <a:lnSpc>
                <a:spcPct val="100000"/>
              </a:lnSpc>
              <a:spcBef>
                <a:spcPts val="0"/>
              </a:spcBef>
              <a:spcAft>
                <a:spcPts val="0"/>
              </a:spcAft>
              <a:buClr>
                <a:schemeClr val="dk1"/>
              </a:buClr>
              <a:buSzPts val="2400"/>
              <a:buFont typeface="Arial"/>
              <a:buAutoNum type="arabicPeriod"/>
            </a:pPr>
            <a:r>
              <a:rPr b="0" i="0" lang="en-US" sz="2400" u="none" cap="none" strike="noStrike">
                <a:solidFill>
                  <a:schemeClr val="dk1"/>
                </a:solidFill>
                <a:latin typeface="Arial"/>
                <a:ea typeface="Arial"/>
                <a:cs typeface="Arial"/>
                <a:sym typeface="Arial"/>
              </a:rPr>
              <a:t>Математика – случайные графы.</a:t>
            </a:r>
            <a:br>
              <a:rPr b="0" i="0" lang="en-US" sz="2400" u="none" cap="none" strike="noStrike">
                <a:solidFill>
                  <a:schemeClr val="dk1"/>
                </a:solidFill>
                <a:latin typeface="Arial"/>
                <a:ea typeface="Arial"/>
                <a:cs typeface="Arial"/>
                <a:sym typeface="Arial"/>
              </a:rPr>
            </a:br>
            <a:endParaRPr/>
          </a:p>
        </p:txBody>
      </p:sp>
      <p:sp>
        <p:nvSpPr>
          <p:cNvPr id="998" name="Google Shape;998;p65"/>
          <p:cNvSpPr txBox="1"/>
          <p:nvPr/>
        </p:nvSpPr>
        <p:spPr>
          <a:xfrm>
            <a:off x="4922837" y="3275012"/>
            <a:ext cx="41275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а)</a:t>
            </a:r>
            <a:endParaRPr/>
          </a:p>
        </p:txBody>
      </p:sp>
      <p:pic>
        <p:nvPicPr>
          <p:cNvPr id="999" name="Google Shape;999;p65"/>
          <p:cNvPicPr preferRelativeResize="0"/>
          <p:nvPr/>
        </p:nvPicPr>
        <p:blipFill rotWithShape="1">
          <a:blip r:embed="rId3">
            <a:alphaModFix/>
          </a:blip>
          <a:srcRect b="0" l="0" r="0" t="0"/>
          <a:stretch/>
        </p:blipFill>
        <p:spPr>
          <a:xfrm>
            <a:off x="2932112" y="1776412"/>
            <a:ext cx="3981450" cy="2400300"/>
          </a:xfrm>
          <a:prstGeom prst="rect">
            <a:avLst/>
          </a:prstGeom>
          <a:noFill/>
          <a:ln>
            <a:noFill/>
          </a:ln>
        </p:spPr>
      </p:pic>
      <p:sp>
        <p:nvSpPr>
          <p:cNvPr id="1000" name="Google Shape;1000;p65"/>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1001" name="Google Shape;1001;p65"/>
          <p:cNvSpPr txBox="1"/>
          <p:nvPr/>
        </p:nvSpPr>
        <p:spPr>
          <a:xfrm>
            <a:off x="8955087" y="6605587"/>
            <a:ext cx="808037"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grpSp>
        <p:nvGrpSpPr>
          <p:cNvPr id="1007" name="Google Shape;1007;p66"/>
          <p:cNvGrpSpPr/>
          <p:nvPr/>
        </p:nvGrpSpPr>
        <p:grpSpPr>
          <a:xfrm>
            <a:off x="242887" y="322262"/>
            <a:ext cx="9791700" cy="6553200"/>
            <a:chOff x="242888" y="322263"/>
            <a:chExt cx="9791700" cy="6553200"/>
          </a:xfrm>
        </p:grpSpPr>
        <p:sp>
          <p:nvSpPr>
            <p:cNvPr id="1008" name="Google Shape;1008;p66"/>
            <p:cNvSpPr/>
            <p:nvPr/>
          </p:nvSpPr>
          <p:spPr>
            <a:xfrm>
              <a:off x="242888" y="322263"/>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09" name="Google Shape;1009;p66"/>
            <p:cNvSpPr/>
            <p:nvPr/>
          </p:nvSpPr>
          <p:spPr>
            <a:xfrm>
              <a:off x="890588" y="395288"/>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10" name="Google Shape;1010;p66"/>
            <p:cNvSpPr/>
            <p:nvPr/>
          </p:nvSpPr>
          <p:spPr>
            <a:xfrm>
              <a:off x="404780" y="1731821"/>
              <a:ext cx="9486485" cy="4999675"/>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1011" name="Google Shape;1011;p66"/>
          <p:cNvSpPr txBox="1"/>
          <p:nvPr>
            <p:ph type="title"/>
          </p:nvPr>
        </p:nvSpPr>
        <p:spPr>
          <a:xfrm>
            <a:off x="998537" y="554037"/>
            <a:ext cx="8243887" cy="985837"/>
          </a:xfrm>
          <a:prstGeom prst="rect">
            <a:avLst/>
          </a:prstGeom>
          <a:noFill/>
          <a:ln>
            <a:noFill/>
          </a:ln>
        </p:spPr>
        <p:txBody>
          <a:bodyPr anchorCtr="0" anchor="t" bIns="49700" lIns="99425" spcFirstLastPara="1" rIns="99425" wrap="square" tIns="49700">
            <a:normAutofit/>
          </a:bodyPr>
          <a:lstStyle/>
          <a:p>
            <a:pPr indent="0" lvl="0" marL="0" rtl="0" algn="ctr">
              <a:lnSpc>
                <a:spcPct val="100000"/>
              </a:lnSpc>
              <a:spcBef>
                <a:spcPts val="0"/>
              </a:spcBef>
              <a:spcAft>
                <a:spcPts val="0"/>
              </a:spcAft>
              <a:buClr>
                <a:schemeClr val="dk1"/>
              </a:buClr>
              <a:buSzPts val="3600"/>
              <a:buFont typeface="Calibri"/>
              <a:buNone/>
            </a:pPr>
            <a:r>
              <a:rPr b="1" i="0" lang="en-US" sz="3600" u="none">
                <a:solidFill>
                  <a:schemeClr val="dk1"/>
                </a:solidFill>
                <a:latin typeface="Calibri"/>
                <a:ea typeface="Calibri"/>
                <a:cs typeface="Calibri"/>
                <a:sym typeface="Calibri"/>
              </a:rPr>
              <a:t>Понятие перколяции</a:t>
            </a:r>
            <a:br>
              <a:rPr b="1" i="0" lang="en-US" sz="3600" u="none">
                <a:solidFill>
                  <a:schemeClr val="dk1"/>
                </a:solidFill>
                <a:latin typeface="Calibri"/>
                <a:ea typeface="Calibri"/>
                <a:cs typeface="Calibri"/>
                <a:sym typeface="Calibri"/>
              </a:rPr>
            </a:br>
            <a:br>
              <a:rPr b="1" i="0" lang="en-US" sz="3600" u="none">
                <a:solidFill>
                  <a:schemeClr val="dk1"/>
                </a:solidFill>
                <a:latin typeface="Calibri"/>
                <a:ea typeface="Calibri"/>
                <a:cs typeface="Calibri"/>
                <a:sym typeface="Calibri"/>
              </a:rPr>
            </a:br>
            <a:br>
              <a:rPr b="1" i="0" lang="en-US" sz="3600" u="none">
                <a:solidFill>
                  <a:schemeClr val="dk1"/>
                </a:solidFill>
                <a:latin typeface="Calibri"/>
                <a:ea typeface="Calibri"/>
                <a:cs typeface="Calibri"/>
                <a:sym typeface="Calibri"/>
              </a:rPr>
            </a:br>
            <a:br>
              <a:rPr b="1" i="0" lang="en-US" sz="3600" u="none">
                <a:solidFill>
                  <a:schemeClr val="dk1"/>
                </a:solidFill>
                <a:latin typeface="Calibri"/>
                <a:ea typeface="Calibri"/>
                <a:cs typeface="Calibri"/>
                <a:sym typeface="Calibri"/>
              </a:rPr>
            </a:br>
            <a:br>
              <a:rPr b="1" i="0" lang="en-US" sz="3600" u="none">
                <a:solidFill>
                  <a:schemeClr val="dk1"/>
                </a:solidFill>
                <a:latin typeface="Calibri"/>
                <a:ea typeface="Calibri"/>
                <a:cs typeface="Calibri"/>
                <a:sym typeface="Calibri"/>
              </a:rPr>
            </a:br>
            <a:endParaRPr/>
          </a:p>
        </p:txBody>
      </p:sp>
      <p:sp>
        <p:nvSpPr>
          <p:cNvPr id="1012" name="Google Shape;1012;p66"/>
          <p:cNvSpPr txBox="1"/>
          <p:nvPr/>
        </p:nvSpPr>
        <p:spPr>
          <a:xfrm>
            <a:off x="639762" y="1911350"/>
            <a:ext cx="7250112" cy="4494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200"/>
              <a:buFont typeface="Arial"/>
              <a:buNone/>
            </a:pPr>
            <a:r>
              <a:rPr b="1" i="0" lang="en-US" sz="2200" u="none">
                <a:solidFill>
                  <a:schemeClr val="dk1"/>
                </a:solidFill>
                <a:latin typeface="Arial"/>
                <a:ea typeface="Arial"/>
                <a:cs typeface="Arial"/>
                <a:sym typeface="Arial"/>
              </a:rPr>
              <a:t>Прямая задача: </a:t>
            </a:r>
            <a:endParaRPr/>
          </a:p>
          <a:p>
            <a:pPr indent="0" lvl="0" marL="0" marR="0" rtl="0" algn="l">
              <a:lnSpc>
                <a:spcPct val="100000"/>
              </a:lnSpc>
              <a:spcBef>
                <a:spcPts val="0"/>
              </a:spcBef>
              <a:spcAft>
                <a:spcPts val="0"/>
              </a:spcAft>
              <a:buClr>
                <a:schemeClr val="dk1"/>
              </a:buClr>
              <a:buSzPts val="2200"/>
              <a:buFont typeface="Arial"/>
              <a:buNone/>
            </a:pPr>
            <a:r>
              <a:rPr b="0" i="0" lang="en-US" sz="2200" u="none">
                <a:solidFill>
                  <a:schemeClr val="dk1"/>
                </a:solidFill>
                <a:latin typeface="Arial"/>
                <a:ea typeface="Arial"/>
                <a:cs typeface="Arial"/>
                <a:sym typeface="Arial"/>
              </a:rPr>
              <a:t>Какова доля занятых элементов решетки, при которой возникает путь от верхнего края до нижнего?</a:t>
            </a:r>
            <a:br>
              <a:rPr b="0" i="0" lang="en-US" sz="2200" u="none">
                <a:solidFill>
                  <a:schemeClr val="dk1"/>
                </a:solidFill>
                <a:latin typeface="Arial"/>
                <a:ea typeface="Arial"/>
                <a:cs typeface="Arial"/>
                <a:sym typeface="Arial"/>
              </a:rPr>
            </a:br>
            <a:r>
              <a:rPr b="0" i="0" lang="en-US" sz="2200" u="none">
                <a:solidFill>
                  <a:schemeClr val="dk1"/>
                </a:solidFill>
                <a:latin typeface="Arial"/>
                <a:ea typeface="Arial"/>
                <a:cs typeface="Arial"/>
                <a:sym typeface="Arial"/>
              </a:rPr>
              <a:t>Есть два варианта постановки задачи: </a:t>
            </a:r>
            <a:endParaRPr/>
          </a:p>
          <a:p>
            <a:pPr indent="-139700" lvl="0" marL="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Arial"/>
                <a:ea typeface="Arial"/>
                <a:cs typeface="Arial"/>
                <a:sym typeface="Arial"/>
              </a:rPr>
              <a:t>какова доля узлов (задача узлов) или </a:t>
            </a:r>
            <a:endParaRPr/>
          </a:p>
          <a:p>
            <a:pPr indent="-139700" lvl="0" marL="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Arial"/>
                <a:ea typeface="Arial"/>
                <a:cs typeface="Arial"/>
                <a:sym typeface="Arial"/>
              </a:rPr>
              <a:t>какова доля связей (задача связей).</a:t>
            </a:r>
            <a:br>
              <a:rPr b="0" i="0" lang="en-US" sz="2200" u="none">
                <a:solidFill>
                  <a:schemeClr val="dk1"/>
                </a:solidFill>
                <a:latin typeface="Arial"/>
                <a:ea typeface="Arial"/>
                <a:cs typeface="Arial"/>
                <a:sym typeface="Arial"/>
              </a:rPr>
            </a:br>
            <a:endParaRPr/>
          </a:p>
          <a:p>
            <a:pPr indent="-139700" lvl="0" marL="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Arial"/>
                <a:ea typeface="Arial"/>
                <a:cs typeface="Arial"/>
                <a:sym typeface="Arial"/>
              </a:rPr>
              <a:t>Связный подграф называется кластером. </a:t>
            </a:r>
            <a:endParaRPr/>
          </a:p>
          <a:p>
            <a:pPr indent="-139700" lvl="0" marL="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Arial"/>
                <a:ea typeface="Arial"/>
                <a:cs typeface="Arial"/>
                <a:sym typeface="Arial"/>
              </a:rPr>
              <a:t>Кластер, в котором есть путь от верхней до нижней границы решетки, называется перколяционным. </a:t>
            </a:r>
            <a:endParaRPr/>
          </a:p>
          <a:p>
            <a:pPr indent="-139700" lvl="0" marL="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Arial"/>
                <a:ea typeface="Arial"/>
                <a:cs typeface="Arial"/>
                <a:sym typeface="Arial"/>
              </a:rPr>
              <a:t>В бесконечной решетке перколяционный кластер бесконечен и единственен (</a:t>
            </a:r>
            <a:r>
              <a:rPr b="1" i="0" lang="en-US" sz="2200" u="none">
                <a:solidFill>
                  <a:schemeClr val="dk1"/>
                </a:solidFill>
                <a:latin typeface="Arial"/>
                <a:ea typeface="Arial"/>
                <a:cs typeface="Arial"/>
                <a:sym typeface="Arial"/>
              </a:rPr>
              <a:t>гигантская компонента</a:t>
            </a:r>
            <a:r>
              <a:rPr b="0" i="0" lang="en-US" sz="2200" u="none">
                <a:solidFill>
                  <a:schemeClr val="dk1"/>
                </a:solidFill>
                <a:latin typeface="Arial"/>
                <a:ea typeface="Arial"/>
                <a:cs typeface="Arial"/>
                <a:sym typeface="Arial"/>
              </a:rPr>
              <a:t>).</a:t>
            </a:r>
            <a:endParaRPr/>
          </a:p>
        </p:txBody>
      </p:sp>
      <p:pic>
        <p:nvPicPr>
          <p:cNvPr id="1013" name="Google Shape;1013;p66"/>
          <p:cNvPicPr preferRelativeResize="0"/>
          <p:nvPr/>
        </p:nvPicPr>
        <p:blipFill rotWithShape="1">
          <a:blip r:embed="rId3">
            <a:alphaModFix/>
          </a:blip>
          <a:srcRect b="0" l="0" r="0" t="0"/>
          <a:stretch/>
        </p:blipFill>
        <p:spPr>
          <a:xfrm>
            <a:off x="7874000" y="2100262"/>
            <a:ext cx="1685925" cy="1857375"/>
          </a:xfrm>
          <a:prstGeom prst="rect">
            <a:avLst/>
          </a:prstGeom>
          <a:noFill/>
          <a:ln>
            <a:noFill/>
          </a:ln>
        </p:spPr>
      </p:pic>
      <p:pic>
        <p:nvPicPr>
          <p:cNvPr id="1014" name="Google Shape;1014;p66"/>
          <p:cNvPicPr preferRelativeResize="0"/>
          <p:nvPr/>
        </p:nvPicPr>
        <p:blipFill rotWithShape="1">
          <a:blip r:embed="rId4">
            <a:alphaModFix/>
          </a:blip>
          <a:srcRect b="0" l="0" r="0" t="0"/>
          <a:stretch/>
        </p:blipFill>
        <p:spPr>
          <a:xfrm>
            <a:off x="7875587" y="4105275"/>
            <a:ext cx="1695450" cy="1695450"/>
          </a:xfrm>
          <a:prstGeom prst="rect">
            <a:avLst/>
          </a:prstGeom>
          <a:noFill/>
          <a:ln>
            <a:noFill/>
          </a:ln>
        </p:spPr>
      </p:pic>
      <p:sp>
        <p:nvSpPr>
          <p:cNvPr id="1015" name="Google Shape;1015;p66"/>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1016" name="Google Shape;1016;p66"/>
          <p:cNvSpPr txBox="1"/>
          <p:nvPr/>
        </p:nvSpPr>
        <p:spPr>
          <a:xfrm>
            <a:off x="8810625" y="6605587"/>
            <a:ext cx="95250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grpSp>
        <p:nvGrpSpPr>
          <p:cNvPr id="1022" name="Google Shape;1022;p67"/>
          <p:cNvGrpSpPr/>
          <p:nvPr/>
        </p:nvGrpSpPr>
        <p:grpSpPr>
          <a:xfrm>
            <a:off x="242887" y="322262"/>
            <a:ext cx="9791700" cy="6553200"/>
            <a:chOff x="242888" y="322263"/>
            <a:chExt cx="9791700" cy="6553200"/>
          </a:xfrm>
        </p:grpSpPr>
        <p:sp>
          <p:nvSpPr>
            <p:cNvPr id="1023" name="Google Shape;1023;p67"/>
            <p:cNvSpPr/>
            <p:nvPr/>
          </p:nvSpPr>
          <p:spPr>
            <a:xfrm>
              <a:off x="242888" y="322263"/>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24" name="Google Shape;1024;p67"/>
            <p:cNvSpPr/>
            <p:nvPr/>
          </p:nvSpPr>
          <p:spPr>
            <a:xfrm>
              <a:off x="890588" y="395288"/>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25" name="Google Shape;1025;p67"/>
            <p:cNvSpPr/>
            <p:nvPr/>
          </p:nvSpPr>
          <p:spPr>
            <a:xfrm>
              <a:off x="404780" y="1731821"/>
              <a:ext cx="9486485" cy="4999675"/>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1026" name="Google Shape;1026;p67"/>
          <p:cNvSpPr txBox="1"/>
          <p:nvPr>
            <p:ph type="title"/>
          </p:nvPr>
        </p:nvSpPr>
        <p:spPr>
          <a:xfrm>
            <a:off x="998537" y="554037"/>
            <a:ext cx="8243887" cy="985837"/>
          </a:xfrm>
          <a:prstGeom prst="rect">
            <a:avLst/>
          </a:prstGeom>
          <a:noFill/>
          <a:ln>
            <a:noFill/>
          </a:ln>
        </p:spPr>
        <p:txBody>
          <a:bodyPr anchorCtr="0" anchor="t" bIns="49700" lIns="99425" spcFirstLastPara="1" rIns="99425" wrap="square" tIns="49700">
            <a:normAutofit/>
          </a:bodyPr>
          <a:lstStyle/>
          <a:p>
            <a:pPr indent="0" lvl="0" marL="0" rtl="0" algn="ctr">
              <a:lnSpc>
                <a:spcPct val="100000"/>
              </a:lnSpc>
              <a:spcBef>
                <a:spcPts val="0"/>
              </a:spcBef>
              <a:spcAft>
                <a:spcPts val="0"/>
              </a:spcAft>
              <a:buClr>
                <a:schemeClr val="dk1"/>
              </a:buClr>
              <a:buSzPts val="3600"/>
              <a:buFont typeface="Calibri"/>
              <a:buNone/>
            </a:pPr>
            <a:r>
              <a:rPr b="1" i="0" lang="en-US" sz="3600" u="none">
                <a:solidFill>
                  <a:schemeClr val="dk1"/>
                </a:solidFill>
                <a:latin typeface="Calibri"/>
                <a:ea typeface="Calibri"/>
                <a:cs typeface="Calibri"/>
                <a:sym typeface="Calibri"/>
              </a:rPr>
              <a:t>Понятие перколяции</a:t>
            </a:r>
            <a:br>
              <a:rPr b="1" i="0" lang="en-US" sz="3600" u="none">
                <a:solidFill>
                  <a:schemeClr val="dk1"/>
                </a:solidFill>
                <a:latin typeface="Calibri"/>
                <a:ea typeface="Calibri"/>
                <a:cs typeface="Calibri"/>
                <a:sym typeface="Calibri"/>
              </a:rPr>
            </a:br>
            <a:br>
              <a:rPr b="1" i="0" lang="en-US" sz="3600" u="none">
                <a:solidFill>
                  <a:schemeClr val="dk1"/>
                </a:solidFill>
                <a:latin typeface="Calibri"/>
                <a:ea typeface="Calibri"/>
                <a:cs typeface="Calibri"/>
                <a:sym typeface="Calibri"/>
              </a:rPr>
            </a:br>
            <a:br>
              <a:rPr b="1" i="0" lang="en-US" sz="3600" u="none">
                <a:solidFill>
                  <a:schemeClr val="dk1"/>
                </a:solidFill>
                <a:latin typeface="Calibri"/>
                <a:ea typeface="Calibri"/>
                <a:cs typeface="Calibri"/>
                <a:sym typeface="Calibri"/>
              </a:rPr>
            </a:br>
            <a:br>
              <a:rPr b="1" i="0" lang="en-US" sz="3600" u="none">
                <a:solidFill>
                  <a:schemeClr val="dk1"/>
                </a:solidFill>
                <a:latin typeface="Calibri"/>
                <a:ea typeface="Calibri"/>
                <a:cs typeface="Calibri"/>
                <a:sym typeface="Calibri"/>
              </a:rPr>
            </a:br>
            <a:br>
              <a:rPr b="1" i="0" lang="en-US" sz="3600" u="none">
                <a:solidFill>
                  <a:schemeClr val="dk1"/>
                </a:solidFill>
                <a:latin typeface="Calibri"/>
                <a:ea typeface="Calibri"/>
                <a:cs typeface="Calibri"/>
                <a:sym typeface="Calibri"/>
              </a:rPr>
            </a:br>
            <a:endParaRPr/>
          </a:p>
        </p:txBody>
      </p:sp>
      <p:sp>
        <p:nvSpPr>
          <p:cNvPr id="1027" name="Google Shape;1027;p67"/>
          <p:cNvSpPr txBox="1"/>
          <p:nvPr/>
        </p:nvSpPr>
        <p:spPr>
          <a:xfrm>
            <a:off x="639762" y="1911350"/>
            <a:ext cx="6299200" cy="4494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200"/>
              <a:buFont typeface="Arial"/>
              <a:buNone/>
            </a:pPr>
            <a:r>
              <a:rPr b="0" i="0" lang="en-US" sz="2200" u="none">
                <a:solidFill>
                  <a:schemeClr val="dk1"/>
                </a:solidFill>
                <a:latin typeface="Arial"/>
                <a:ea typeface="Arial"/>
                <a:cs typeface="Arial"/>
                <a:sym typeface="Arial"/>
              </a:rPr>
              <a:t>Сетевой подход предлагает прорыв в понимании быстрых и даже внезапных появлений новых когнитивных функций в процессе развития, так же, как и деградации этих функций с возрастными изменениями или при нейродегенеративных заболеваниях.</a:t>
            </a:r>
            <a:br>
              <a:rPr b="0" i="0" lang="en-US" sz="2200" u="none">
                <a:solidFill>
                  <a:schemeClr val="dk1"/>
                </a:solidFill>
                <a:latin typeface="Arial"/>
                <a:ea typeface="Arial"/>
                <a:cs typeface="Arial"/>
                <a:sym typeface="Arial"/>
              </a:rPr>
            </a:br>
            <a:endParaRPr/>
          </a:p>
          <a:p>
            <a:pPr indent="0" lvl="0" marL="0" marR="0" rtl="0" algn="l">
              <a:lnSpc>
                <a:spcPct val="100000"/>
              </a:lnSpc>
              <a:spcBef>
                <a:spcPts val="0"/>
              </a:spcBef>
              <a:spcAft>
                <a:spcPts val="0"/>
              </a:spcAft>
              <a:buClr>
                <a:schemeClr val="dk1"/>
              </a:buClr>
              <a:buSzPts val="2200"/>
              <a:buFont typeface="Arial"/>
              <a:buNone/>
            </a:pPr>
            <a:r>
              <a:rPr b="0" i="0" lang="en-US" sz="2200" u="none">
                <a:solidFill>
                  <a:schemeClr val="dk1"/>
                </a:solidFill>
                <a:latin typeface="Arial"/>
                <a:ea typeface="Arial"/>
                <a:cs typeface="Arial"/>
                <a:sym typeface="Arial"/>
              </a:rPr>
              <a:t>Такие внезапные скачки могут появляться из гладких изменений, если система переходит порог перколяции, т.е. ключевую точку, в которой сеть внезапно становится связной (в процессе развития) или несвязной (возрастные изменения или болезнь).</a:t>
            </a:r>
            <a:endParaRPr/>
          </a:p>
        </p:txBody>
      </p:sp>
      <p:pic>
        <p:nvPicPr>
          <p:cNvPr id="1028" name="Google Shape;1028;p67"/>
          <p:cNvPicPr preferRelativeResize="0"/>
          <p:nvPr/>
        </p:nvPicPr>
        <p:blipFill rotWithShape="1">
          <a:blip r:embed="rId3">
            <a:alphaModFix/>
          </a:blip>
          <a:srcRect b="0" l="0" r="0" t="0"/>
          <a:stretch/>
        </p:blipFill>
        <p:spPr>
          <a:xfrm>
            <a:off x="7173912" y="1941512"/>
            <a:ext cx="2224087" cy="2392362"/>
          </a:xfrm>
          <a:prstGeom prst="rect">
            <a:avLst/>
          </a:prstGeom>
          <a:noFill/>
          <a:ln>
            <a:noFill/>
          </a:ln>
        </p:spPr>
      </p:pic>
      <p:pic>
        <p:nvPicPr>
          <p:cNvPr id="1029" name="Google Shape;1029;p67"/>
          <p:cNvPicPr preferRelativeResize="0"/>
          <p:nvPr/>
        </p:nvPicPr>
        <p:blipFill rotWithShape="1">
          <a:blip r:embed="rId4">
            <a:alphaModFix/>
          </a:blip>
          <a:srcRect b="0" l="0" r="0" t="0"/>
          <a:stretch/>
        </p:blipFill>
        <p:spPr>
          <a:xfrm>
            <a:off x="7207250" y="4424362"/>
            <a:ext cx="2190750" cy="2279650"/>
          </a:xfrm>
          <a:prstGeom prst="rect">
            <a:avLst/>
          </a:prstGeom>
          <a:noFill/>
          <a:ln>
            <a:noFill/>
          </a:ln>
        </p:spPr>
      </p:pic>
      <p:sp>
        <p:nvSpPr>
          <p:cNvPr id="1030" name="Google Shape;1030;p67"/>
          <p:cNvSpPr txBox="1"/>
          <p:nvPr/>
        </p:nvSpPr>
        <p:spPr>
          <a:xfrm>
            <a:off x="4141787" y="-42862"/>
            <a:ext cx="20304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Сложные сети</a:t>
            </a:r>
            <a:endParaRPr/>
          </a:p>
        </p:txBody>
      </p:sp>
      <p:sp>
        <p:nvSpPr>
          <p:cNvPr id="1031" name="Google Shape;1031;p67"/>
          <p:cNvSpPr txBox="1"/>
          <p:nvPr/>
        </p:nvSpPr>
        <p:spPr>
          <a:xfrm>
            <a:off x="8955087" y="6605587"/>
            <a:ext cx="808037"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68"/>
          <p:cNvSpPr/>
          <p:nvPr/>
        </p:nvSpPr>
        <p:spPr>
          <a:xfrm>
            <a:off x="242887" y="336550"/>
            <a:ext cx="9791700" cy="661035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37" name="Google Shape;1037;p68"/>
          <p:cNvSpPr txBox="1"/>
          <p:nvPr>
            <p:ph idx="4294967295" type="title"/>
          </p:nvPr>
        </p:nvSpPr>
        <p:spPr>
          <a:xfrm>
            <a:off x="1651000" y="407987"/>
            <a:ext cx="6192837" cy="454025"/>
          </a:xfrm>
          <a:prstGeom prst="rect">
            <a:avLst/>
          </a:prstGeom>
          <a:noFill/>
          <a:ln>
            <a:noFill/>
          </a:ln>
        </p:spPr>
        <p:txBody>
          <a:bodyPr anchorCtr="0" anchor="ctr" bIns="49700" lIns="99425" spcFirstLastPara="1" rIns="99425" wrap="square" tIns="49700">
            <a:normAutofit/>
          </a:bodyPr>
          <a:lstStyle/>
          <a:p>
            <a:pPr indent="0" lvl="0" marL="0" marR="0" rtl="0" algn="ctr">
              <a:lnSpc>
                <a:spcPct val="100000"/>
              </a:lnSpc>
              <a:spcBef>
                <a:spcPts val="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Литература</a:t>
            </a:r>
            <a:endParaRPr/>
          </a:p>
        </p:txBody>
      </p:sp>
      <p:sp>
        <p:nvSpPr>
          <p:cNvPr id="1038" name="Google Shape;1038;p68"/>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Обработка больших данных. Л11</a:t>
            </a:r>
            <a:endParaRPr/>
          </a:p>
        </p:txBody>
      </p:sp>
      <p:sp>
        <p:nvSpPr>
          <p:cNvPr id="1039" name="Google Shape;1039;p68"/>
          <p:cNvSpPr txBox="1"/>
          <p:nvPr/>
        </p:nvSpPr>
        <p:spPr>
          <a:xfrm>
            <a:off x="762000" y="1103312"/>
            <a:ext cx="8996362" cy="56324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a:solidFill>
                  <a:srgbClr val="000000"/>
                </a:solidFill>
                <a:latin typeface="Arial"/>
                <a:ea typeface="Arial"/>
                <a:cs typeface="Arial"/>
                <a:sym typeface="Arial"/>
              </a:rPr>
              <a:t>[1] David Easley and Jon Kleinb erg. </a:t>
            </a:r>
            <a:r>
              <a:rPr b="0" i="1" lang="en-US" sz="2000" u="none">
                <a:solidFill>
                  <a:srgbClr val="000000"/>
                </a:solidFill>
                <a:latin typeface="Arial"/>
                <a:ea typeface="Arial"/>
                <a:cs typeface="Arial"/>
                <a:sym typeface="Arial"/>
              </a:rPr>
              <a:t>Networks, crowds, and markets: Reasoning about a highly connected world</a:t>
            </a:r>
            <a:r>
              <a:rPr b="0" i="0" lang="en-US" sz="2000" u="none">
                <a:solidFill>
                  <a:srgbClr val="000000"/>
                </a:solidFill>
                <a:latin typeface="Arial"/>
                <a:ea typeface="Arial"/>
                <a:cs typeface="Arial"/>
                <a:sym typeface="Arial"/>
              </a:rPr>
              <a:t>. Cambridge University Press, 2010.</a:t>
            </a:r>
            <a:br>
              <a:rPr b="0" i="0" lang="en-US" sz="2000" u="none">
                <a:solidFill>
                  <a:srgbClr val="000000"/>
                </a:solidFill>
                <a:latin typeface="Arial"/>
                <a:ea typeface="Arial"/>
                <a:cs typeface="Arial"/>
                <a:sym typeface="Arial"/>
              </a:rPr>
            </a:br>
            <a:r>
              <a:rPr b="0" i="0" lang="en-US" sz="2000" u="none">
                <a:solidFill>
                  <a:srgbClr val="000000"/>
                </a:solidFill>
                <a:latin typeface="Arial"/>
                <a:ea typeface="Arial"/>
                <a:cs typeface="Arial"/>
                <a:sym typeface="Arial"/>
              </a:rPr>
              <a:t>[2] Santo Fortunato. Community detection in graphs. </a:t>
            </a:r>
            <a:r>
              <a:rPr b="0" i="1" lang="en-US" sz="2000" u="none">
                <a:solidFill>
                  <a:srgbClr val="000000"/>
                </a:solidFill>
                <a:latin typeface="Arial"/>
                <a:ea typeface="Arial"/>
                <a:cs typeface="Arial"/>
                <a:sym typeface="Arial"/>
              </a:rPr>
              <a:t>Physics Reports</a:t>
            </a:r>
            <a:r>
              <a:rPr b="0" i="0" lang="en-US" sz="2000" u="none">
                <a:solidFill>
                  <a:srgbClr val="000000"/>
                </a:solidFill>
                <a:latin typeface="Arial"/>
                <a:ea typeface="Arial"/>
                <a:cs typeface="Arial"/>
                <a:sym typeface="Arial"/>
              </a:rPr>
              <a:t>, 486(3):75–174, 2010. </a:t>
            </a:r>
            <a:r>
              <a:rPr b="0" i="0" lang="en-US" sz="2000" u="none">
                <a:solidFill>
                  <a:srgbClr val="0000FF"/>
                </a:solidFill>
                <a:latin typeface="Arial"/>
                <a:ea typeface="Arial"/>
                <a:cs typeface="Arial"/>
                <a:sym typeface="Arial"/>
              </a:rPr>
              <a:t>http://www.arxiv.org/abs/0906.0612</a:t>
            </a:r>
            <a:r>
              <a:rPr b="0" i="0" lang="en-US" sz="2000" u="none">
                <a:solidFill>
                  <a:srgbClr val="000000"/>
                </a:solidFill>
                <a:latin typeface="Arial"/>
                <a:ea typeface="Arial"/>
                <a:cs typeface="Arial"/>
                <a:sym typeface="Arial"/>
              </a:rPr>
              <a:t>.</a:t>
            </a:r>
            <a:br>
              <a:rPr b="0" i="0" lang="en-US" sz="2000" u="none">
                <a:solidFill>
                  <a:srgbClr val="000000"/>
                </a:solidFill>
                <a:latin typeface="Arial"/>
                <a:ea typeface="Arial"/>
                <a:cs typeface="Arial"/>
                <a:sym typeface="Arial"/>
              </a:rPr>
            </a:br>
            <a:r>
              <a:rPr b="0" i="0" lang="en-US" sz="2000" u="none">
                <a:solidFill>
                  <a:srgbClr val="000000"/>
                </a:solidFill>
                <a:latin typeface="Arial"/>
                <a:ea typeface="Arial"/>
                <a:cs typeface="Arial"/>
                <a:sym typeface="Arial"/>
              </a:rPr>
              <a:t>[3] Johan Ugander, Brian Karrer, Lars Backstrom, and Cameron Marlow. The anatomy of the facebook social graph. </a:t>
            </a:r>
            <a:r>
              <a:rPr b="0" i="1" lang="en-US" sz="2000" u="none">
                <a:solidFill>
                  <a:srgbClr val="000000"/>
                </a:solidFill>
                <a:latin typeface="Arial"/>
                <a:ea typeface="Arial"/>
                <a:cs typeface="Arial"/>
                <a:sym typeface="Arial"/>
              </a:rPr>
              <a:t>arXiv preprint arXiv:1111.4503</a:t>
            </a:r>
            <a:r>
              <a:rPr b="0" i="0" lang="en-US" sz="2000" u="none">
                <a:solidFill>
                  <a:srgbClr val="000000"/>
                </a:solidFill>
                <a:latin typeface="Arial"/>
                <a:ea typeface="Arial"/>
                <a:cs typeface="Arial"/>
                <a:sym typeface="Arial"/>
              </a:rPr>
              <a:t>, 2011.</a:t>
            </a:r>
            <a:br>
              <a:rPr b="0" i="0" lang="en-US" sz="2000" u="none">
                <a:solidFill>
                  <a:srgbClr val="000000"/>
                </a:solidFill>
                <a:latin typeface="Arial"/>
                <a:ea typeface="Arial"/>
                <a:cs typeface="Arial"/>
                <a:sym typeface="Arial"/>
              </a:rPr>
            </a:br>
            <a:r>
              <a:rPr b="0" i="0" lang="en-US" sz="2000" u="none">
                <a:solidFill>
                  <a:srgbClr val="0000FF"/>
                </a:solidFill>
                <a:latin typeface="Arial"/>
                <a:ea typeface="Arial"/>
                <a:cs typeface="Arial"/>
                <a:sym typeface="Arial"/>
              </a:rPr>
              <a:t>http://arxiv.org/abs/1111.4503</a:t>
            </a:r>
            <a:r>
              <a:rPr b="0" i="0" lang="en-US" sz="2000" u="none">
                <a:solidFill>
                  <a:srgbClr val="000000"/>
                </a:solidFill>
                <a:latin typeface="Arial"/>
                <a:ea typeface="Arial"/>
                <a:cs typeface="Arial"/>
                <a:sym typeface="Arial"/>
              </a:rPr>
              <a:t>.</a:t>
            </a:r>
            <a:br>
              <a:rPr b="0" i="0" lang="en-US" sz="2000" u="none">
                <a:solidFill>
                  <a:srgbClr val="000000"/>
                </a:solidFill>
                <a:latin typeface="Arial"/>
                <a:ea typeface="Arial"/>
                <a:cs typeface="Arial"/>
                <a:sym typeface="Arial"/>
              </a:rPr>
            </a:br>
            <a:r>
              <a:rPr b="0" i="0" lang="en-US" sz="2000" u="none">
                <a:solidFill>
                  <a:srgbClr val="000000"/>
                </a:solidFill>
                <a:latin typeface="Arial"/>
                <a:ea typeface="Arial"/>
                <a:cs typeface="Arial"/>
                <a:sym typeface="Arial"/>
              </a:rPr>
              <a:t>[4] Alan Mislove, Massimiliano Marcon, Krishna P Gummadi, Peter Druschel, and Bobby Bhattacharjee. Measurement and analysis of online social networks. In </a:t>
            </a:r>
            <a:r>
              <a:rPr b="0" i="1" lang="en-US" sz="2000" u="none">
                <a:solidFill>
                  <a:srgbClr val="000000"/>
                </a:solidFill>
                <a:latin typeface="Arial"/>
                <a:ea typeface="Arial"/>
                <a:cs typeface="Arial"/>
                <a:sym typeface="Arial"/>
              </a:rPr>
              <a:t>Proceedings of the 7th ACM SIGCOMM conference on Internet measurement</a:t>
            </a:r>
            <a:r>
              <a:rPr b="0" i="0" lang="en-US" sz="2000" u="none">
                <a:solidFill>
                  <a:srgbClr val="000000"/>
                </a:solidFill>
                <a:latin typeface="Arial"/>
                <a:ea typeface="Arial"/>
                <a:cs typeface="Arial"/>
                <a:sym typeface="Arial"/>
              </a:rPr>
              <a:t>, pages 29–42. ACM, 2007.</a:t>
            </a:r>
            <a:br>
              <a:rPr b="0" i="0" lang="en-US" sz="2000" u="none">
                <a:solidFill>
                  <a:srgbClr val="000000"/>
                </a:solidFill>
                <a:latin typeface="Arial"/>
                <a:ea typeface="Arial"/>
                <a:cs typeface="Arial"/>
                <a:sym typeface="Arial"/>
              </a:rPr>
            </a:br>
            <a:r>
              <a:rPr b="0" i="0" lang="en-US" sz="2000" u="none">
                <a:solidFill>
                  <a:srgbClr val="000000"/>
                </a:solidFill>
                <a:latin typeface="Arial"/>
                <a:ea typeface="Arial"/>
                <a:cs typeface="Arial"/>
                <a:sym typeface="Arial"/>
              </a:rPr>
              <a:t>[5] Stijn Dongen. Performance criteria for graph clustering and markov cluster</a:t>
            </a:r>
            <a:br>
              <a:rPr b="0" i="0" lang="en-US" sz="2000" u="none">
                <a:solidFill>
                  <a:srgbClr val="000000"/>
                </a:solidFill>
                <a:latin typeface="Arial"/>
                <a:ea typeface="Arial"/>
                <a:cs typeface="Arial"/>
                <a:sym typeface="Arial"/>
              </a:rPr>
            </a:br>
            <a:r>
              <a:rPr b="0" i="0" lang="en-US" sz="2000" u="none">
                <a:solidFill>
                  <a:srgbClr val="000000"/>
                </a:solidFill>
                <a:latin typeface="Arial"/>
                <a:ea typeface="Arial"/>
                <a:cs typeface="Arial"/>
                <a:sym typeface="Arial"/>
              </a:rPr>
              <a:t>experiments. 2000. </a:t>
            </a:r>
            <a:r>
              <a:rPr b="0" i="0" lang="en-US" sz="2000" u="none">
                <a:solidFill>
                  <a:srgbClr val="0000FF"/>
                </a:solidFill>
                <a:latin typeface="Arial"/>
                <a:ea typeface="Arial"/>
                <a:cs typeface="Arial"/>
                <a:sym typeface="Arial"/>
              </a:rPr>
              <a:t>http://citeseerx.ist.psu.edu/viewdoc/download?doi=10.1.1.26.9783&amp;rep=</a:t>
            </a:r>
            <a:br>
              <a:rPr b="0" i="0" lang="en-US" sz="2000" u="none">
                <a:solidFill>
                  <a:srgbClr val="0000FF"/>
                </a:solidFill>
                <a:latin typeface="Arial"/>
                <a:ea typeface="Arial"/>
                <a:cs typeface="Arial"/>
                <a:sym typeface="Arial"/>
              </a:rPr>
            </a:br>
            <a:r>
              <a:rPr b="0" i="0" lang="en-US" sz="2000" u="none">
                <a:solidFill>
                  <a:srgbClr val="0000FF"/>
                </a:solidFill>
                <a:latin typeface="Arial"/>
                <a:ea typeface="Arial"/>
                <a:cs typeface="Arial"/>
                <a:sym typeface="Arial"/>
              </a:rPr>
              <a:t>rep1&amp;type=pdf</a:t>
            </a:r>
            <a:r>
              <a:rPr b="0" i="0" lang="en-US" sz="2000" u="non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Clr>
                <a:srgbClr val="000000"/>
              </a:buClr>
              <a:buSzPts val="2000"/>
              <a:buFont typeface="Arial"/>
              <a:buNone/>
            </a:pPr>
            <a:r>
              <a:rPr b="0" i="0" lang="en-US" sz="2000" u="none">
                <a:solidFill>
                  <a:srgbClr val="000000"/>
                </a:solidFill>
                <a:latin typeface="Arial"/>
                <a:ea typeface="Arial"/>
                <a:cs typeface="Arial"/>
                <a:sym typeface="Arial"/>
              </a:rPr>
              <a:t>6. </a:t>
            </a:r>
            <a:r>
              <a:rPr b="0" i="0" lang="en-US" sz="2000" u="sng">
                <a:solidFill>
                  <a:srgbClr val="000000"/>
                </a:solidFill>
                <a:latin typeface="Arial"/>
                <a:ea typeface="Arial"/>
                <a:cs typeface="Arial"/>
                <a:sym typeface="Arial"/>
                <a:hlinkClick r:id="rId3">
                  <a:extLst>
                    <a:ext uri="{A12FA001-AC4F-418D-AE19-62706E023703}">
                      <ahyp:hlinkClr val="tx"/>
                    </a:ext>
                  </a:extLst>
                </a:hlinkClick>
              </a:rPr>
              <a:t>http://neuroinfo.ru/conf/Content/Presentations/Kuznetsov2015.pdf</a:t>
            </a:r>
            <a:endParaRPr/>
          </a:p>
          <a:p>
            <a:pPr indent="0" lvl="0" marL="0" marR="0" rtl="0" algn="l">
              <a:lnSpc>
                <a:spcPct val="100000"/>
              </a:lnSpc>
              <a:spcBef>
                <a:spcPts val="0"/>
              </a:spcBef>
              <a:spcAft>
                <a:spcPts val="0"/>
              </a:spcAft>
              <a:buClr>
                <a:srgbClr val="000000"/>
              </a:buClr>
              <a:buSzPts val="2000"/>
              <a:buFont typeface="Arial"/>
              <a:buNone/>
            </a:pPr>
            <a:r>
              <a:rPr b="0" i="0" lang="en-US" sz="2000" u="none">
                <a:solidFill>
                  <a:srgbClr val="000000"/>
                </a:solidFill>
                <a:latin typeface="Arial"/>
                <a:ea typeface="Arial"/>
                <a:cs typeface="Arial"/>
                <a:sym typeface="Arial"/>
              </a:rPr>
              <a:t>7. </a:t>
            </a:r>
            <a:r>
              <a:rPr b="0" i="0" lang="en-US" sz="2000" u="sng">
                <a:solidFill>
                  <a:srgbClr val="000000"/>
                </a:solidFill>
                <a:latin typeface="Arial"/>
                <a:ea typeface="Arial"/>
                <a:cs typeface="Arial"/>
                <a:sym typeface="Arial"/>
                <a:hlinkClick r:id="rId4">
                  <a:extLst>
                    <a:ext uri="{A12FA001-AC4F-418D-AE19-62706E023703}">
                      <ahyp:hlinkClr val="tx"/>
                    </a:ext>
                  </a:extLst>
                </a:hlinkClick>
              </a:rPr>
              <a:t>http://spkurdyumov.ru/uploads//2013/08/eeeevin.pdf</a:t>
            </a:r>
            <a:endParaRPr/>
          </a:p>
        </p:txBody>
      </p:sp>
      <p:sp>
        <p:nvSpPr>
          <p:cNvPr id="1040" name="Google Shape;1040;p68"/>
          <p:cNvSpPr txBox="1"/>
          <p:nvPr/>
        </p:nvSpPr>
        <p:spPr>
          <a:xfrm>
            <a:off x="8955087" y="6605587"/>
            <a:ext cx="808037"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69"/>
          <p:cNvSpPr/>
          <p:nvPr/>
        </p:nvSpPr>
        <p:spPr>
          <a:xfrm>
            <a:off x="242887" y="336550"/>
            <a:ext cx="9791700" cy="661035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46" name="Google Shape;1046;p69"/>
          <p:cNvSpPr txBox="1"/>
          <p:nvPr>
            <p:ph idx="4294967295" type="title"/>
          </p:nvPr>
        </p:nvSpPr>
        <p:spPr>
          <a:xfrm>
            <a:off x="2474912" y="487362"/>
            <a:ext cx="4641850" cy="482600"/>
          </a:xfrm>
          <a:prstGeom prst="rect">
            <a:avLst/>
          </a:prstGeom>
          <a:noFill/>
          <a:ln>
            <a:noFill/>
          </a:ln>
        </p:spPr>
        <p:txBody>
          <a:bodyPr anchorCtr="0" anchor="ctr" bIns="49700" lIns="99425" spcFirstLastPara="1" rIns="99425" wrap="square" tIns="49700">
            <a:normAutofit/>
          </a:bodyPr>
          <a:lstStyle/>
          <a:p>
            <a:pPr indent="0" lvl="0" marL="0" marR="0" rtl="0" algn="ctr">
              <a:lnSpc>
                <a:spcPct val="100000"/>
              </a:lnSpc>
              <a:spcBef>
                <a:spcPts val="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Литература</a:t>
            </a:r>
            <a:endParaRPr/>
          </a:p>
        </p:txBody>
      </p:sp>
      <p:sp>
        <p:nvSpPr>
          <p:cNvPr id="1047" name="Google Shape;1047;p69"/>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Обработка больших данных. Л11</a:t>
            </a:r>
            <a:endParaRPr/>
          </a:p>
        </p:txBody>
      </p:sp>
      <p:sp>
        <p:nvSpPr>
          <p:cNvPr id="1048" name="Google Shape;1048;p69"/>
          <p:cNvSpPr txBox="1"/>
          <p:nvPr/>
        </p:nvSpPr>
        <p:spPr>
          <a:xfrm>
            <a:off x="544512" y="1533525"/>
            <a:ext cx="9220200" cy="3170237"/>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chemeClr val="dk1"/>
              </a:buClr>
              <a:buSzPts val="2000"/>
              <a:buFont typeface="Arial"/>
              <a:buAutoNum type="arabicPeriod" startAt="8"/>
            </a:pPr>
            <a:r>
              <a:rPr b="0" i="0" lang="en-US" sz="2000" u="none">
                <a:solidFill>
                  <a:schemeClr val="dk1"/>
                </a:solidFill>
                <a:latin typeface="Arial"/>
                <a:ea typeface="Arial"/>
                <a:cs typeface="Arial"/>
                <a:sym typeface="Arial"/>
              </a:rPr>
              <a:t>Dorogovtsev S. N. Lectures on Complex Networks, Oxford University Press, Oxford, 2010</a:t>
            </a:r>
            <a:endParaRPr/>
          </a:p>
          <a:p>
            <a:pPr indent="-457200" lvl="0" marL="457200" marR="0" rtl="0" algn="l">
              <a:lnSpc>
                <a:spcPct val="100000"/>
              </a:lnSpc>
              <a:spcBef>
                <a:spcPts val="0"/>
              </a:spcBef>
              <a:spcAft>
                <a:spcPts val="0"/>
              </a:spcAft>
              <a:buClr>
                <a:schemeClr val="dk1"/>
              </a:buClr>
              <a:buSzPts val="2000"/>
              <a:buFont typeface="Arial"/>
              <a:buAutoNum type="arabicPeriod" startAt="8"/>
            </a:pPr>
            <a:r>
              <a:rPr b="0" i="0" lang="en-US" sz="2000" u="none">
                <a:solidFill>
                  <a:schemeClr val="dk1"/>
                </a:solidFill>
                <a:latin typeface="Arial"/>
                <a:ea typeface="Arial"/>
                <a:cs typeface="Arial"/>
                <a:sym typeface="Arial"/>
              </a:rPr>
              <a:t>Основания степенного распределения в разнородной деятельности в социальных сетях. Лев Мучник, Сен Пей и др.</a:t>
            </a:r>
            <a:endParaRPr/>
          </a:p>
          <a:p>
            <a:pPr indent="-457200" lvl="0" marL="457200" marR="0" rtl="0" algn="l">
              <a:lnSpc>
                <a:spcPct val="100000"/>
              </a:lnSpc>
              <a:spcBef>
                <a:spcPts val="0"/>
              </a:spcBef>
              <a:spcAft>
                <a:spcPts val="0"/>
              </a:spcAft>
              <a:buClr>
                <a:srgbClr val="000000"/>
              </a:buClr>
              <a:buSzPts val="2000"/>
              <a:buFont typeface="Arial"/>
              <a:buAutoNum type="arabicPeriod" startAt="8"/>
            </a:pPr>
            <a:r>
              <a:rPr b="0" i="0" lang="en-US" sz="2000" u="sng">
                <a:solidFill>
                  <a:srgbClr val="000000"/>
                </a:solidFill>
                <a:latin typeface="Arial"/>
                <a:ea typeface="Arial"/>
                <a:cs typeface="Arial"/>
                <a:sym typeface="Arial"/>
                <a:hlinkClick r:id="rId3">
                  <a:extLst>
                    <a:ext uri="{A12FA001-AC4F-418D-AE19-62706E023703}">
                      <ahyp:hlinkClr val="tx"/>
                    </a:ext>
                  </a:extLst>
                </a:hlinkClick>
              </a:rPr>
              <a:t>http://webscience.ru/details/osnovaniya-stepennogo-raspredeleniya-v-raznorodnoy-deyatelnosti-v-socialnyh-setyah</a:t>
            </a:r>
            <a:endParaRPr/>
          </a:p>
          <a:p>
            <a:pPr indent="-457200" lvl="0" marL="457200" marR="0" rtl="0" algn="l">
              <a:lnSpc>
                <a:spcPct val="100000"/>
              </a:lnSpc>
              <a:spcBef>
                <a:spcPts val="0"/>
              </a:spcBef>
              <a:spcAft>
                <a:spcPts val="0"/>
              </a:spcAft>
              <a:buClr>
                <a:schemeClr val="dk1"/>
              </a:buClr>
              <a:buSzPts val="2000"/>
              <a:buFont typeface="Arial"/>
              <a:buAutoNum type="arabicPeriod" startAt="8"/>
            </a:pPr>
            <a:r>
              <a:rPr b="0" i="0" lang="en-US" sz="2000" u="none">
                <a:solidFill>
                  <a:schemeClr val="dk1"/>
                </a:solidFill>
                <a:latin typeface="Arial"/>
                <a:ea typeface="Arial"/>
                <a:cs typeface="Arial"/>
                <a:sym typeface="Arial"/>
              </a:rPr>
              <a:t>СЛОЖНЫЕ СЕТИ И КОГНИТИВНЫЕ НАУКИ./</a:t>
            </a:r>
            <a:r>
              <a:rPr b="0" i="0" lang="en-US" sz="2000" u="none">
                <a:solidFill>
                  <a:srgbClr val="000000"/>
                </a:solidFill>
                <a:latin typeface="Arial"/>
                <a:ea typeface="Arial"/>
                <a:cs typeface="Arial"/>
                <a:sym typeface="Arial"/>
              </a:rPr>
              <a:t> </a:t>
            </a:r>
            <a:r>
              <a:rPr b="0" i="0" lang="en-US" sz="2000" u="none">
                <a:solidFill>
                  <a:schemeClr val="dk1"/>
                </a:solidFill>
                <a:latin typeface="Arial"/>
                <a:ea typeface="Arial"/>
                <a:cs typeface="Arial"/>
                <a:sym typeface="Arial"/>
              </a:rPr>
              <a:t>О.П.Кузнецов, Л.Ю.Жилякова</a:t>
            </a:r>
            <a:r>
              <a:rPr b="1" i="0" lang="en-US" sz="2000" u="none">
                <a:solidFill>
                  <a:schemeClr val="dk1"/>
                </a:solidFill>
                <a:latin typeface="Arial"/>
                <a:ea typeface="Arial"/>
                <a:cs typeface="Arial"/>
                <a:sym typeface="Arial"/>
              </a:rPr>
              <a:t>. </a:t>
            </a:r>
            <a:r>
              <a:rPr b="0" i="0" lang="en-US" sz="2000" u="none">
                <a:solidFill>
                  <a:schemeClr val="dk1"/>
                </a:solidFill>
                <a:latin typeface="Arial"/>
                <a:ea typeface="Arial"/>
                <a:cs typeface="Arial"/>
                <a:sym typeface="Arial"/>
              </a:rPr>
              <a:t>Институт проблем управления им. В.А. Трапезникова РАН,г. Москва</a:t>
            </a:r>
            <a:endParaRPr/>
          </a:p>
          <a:p>
            <a:pPr indent="-457200" lvl="0" marL="45720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 </a:t>
            </a:r>
            <a:r>
              <a:rPr b="1" i="0" lang="en-US" sz="2000" u="none">
                <a:solidFill>
                  <a:schemeClr val="dk1"/>
                </a:solidFill>
                <a:latin typeface="Arial"/>
                <a:ea typeface="Arial"/>
                <a:cs typeface="Arial"/>
                <a:sym typeface="Arial"/>
              </a:rPr>
              <a:t> </a:t>
            </a:r>
            <a:endParaRPr/>
          </a:p>
        </p:txBody>
      </p:sp>
      <p:sp>
        <p:nvSpPr>
          <p:cNvPr id="1049" name="Google Shape;1049;p69"/>
          <p:cNvSpPr txBox="1"/>
          <p:nvPr/>
        </p:nvSpPr>
        <p:spPr>
          <a:xfrm>
            <a:off x="9099550" y="6605587"/>
            <a:ext cx="66357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7"/>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76" name="Google Shape;176;p7"/>
          <p:cNvSpPr/>
          <p:nvPr/>
        </p:nvSpPr>
        <p:spPr>
          <a:xfrm>
            <a:off x="890587" y="395287"/>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77" name="Google Shape;177;p7"/>
          <p:cNvSpPr/>
          <p:nvPr/>
        </p:nvSpPr>
        <p:spPr>
          <a:xfrm>
            <a:off x="296862" y="1776412"/>
            <a:ext cx="9431337" cy="495458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78" name="Google Shape;178;p7"/>
          <p:cNvSpPr txBox="1"/>
          <p:nvPr>
            <p:ph type="title"/>
          </p:nvPr>
        </p:nvSpPr>
        <p:spPr>
          <a:xfrm>
            <a:off x="2185987" y="554037"/>
            <a:ext cx="6337300" cy="704850"/>
          </a:xfrm>
          <a:prstGeom prst="rect">
            <a:avLst/>
          </a:prstGeom>
          <a:noFill/>
          <a:ln>
            <a:noFill/>
          </a:ln>
        </p:spPr>
        <p:txBody>
          <a:bodyPr anchorCtr="0" anchor="t" bIns="49700" lIns="99425" spcFirstLastPara="1" rIns="99425" wrap="square" tIns="49700">
            <a:normAutofit/>
          </a:bodyPr>
          <a:lstStyle/>
          <a:p>
            <a:pPr indent="0" lvl="0" marL="0" rtl="0" algn="ctr">
              <a:lnSpc>
                <a:spcPct val="10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Еще примеры сетей</a:t>
            </a:r>
            <a:endParaRPr/>
          </a:p>
        </p:txBody>
      </p:sp>
      <p:sp>
        <p:nvSpPr>
          <p:cNvPr id="179" name="Google Shape;179;p7"/>
          <p:cNvSpPr txBox="1"/>
          <p:nvPr/>
        </p:nvSpPr>
        <p:spPr>
          <a:xfrm>
            <a:off x="3698875" y="0"/>
            <a:ext cx="2363787"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Инструменты DM</a:t>
            </a:r>
            <a:endParaRPr/>
          </a:p>
        </p:txBody>
      </p:sp>
      <p:sp>
        <p:nvSpPr>
          <p:cNvPr id="180" name="Google Shape;180;p7"/>
          <p:cNvSpPr txBox="1"/>
          <p:nvPr/>
        </p:nvSpPr>
        <p:spPr>
          <a:xfrm>
            <a:off x="422275" y="2051050"/>
            <a:ext cx="9305925" cy="4037012"/>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rgbClr val="000000"/>
              </a:buClr>
              <a:buSzPts val="2200"/>
              <a:buFont typeface="Arial"/>
              <a:buChar char="•"/>
            </a:pPr>
            <a:r>
              <a:rPr b="0" i="0" lang="en-US" sz="2200" u="none">
                <a:solidFill>
                  <a:srgbClr val="000000"/>
                </a:solidFill>
                <a:latin typeface="Helvetica Neue"/>
                <a:ea typeface="Helvetica Neue"/>
                <a:cs typeface="Helvetica Neue"/>
                <a:sym typeface="Helvetica Neue"/>
              </a:rPr>
              <a:t>Интернет и веб граф: связь между роутерами, веб ссылки;</a:t>
            </a:r>
            <a:endParaRPr/>
          </a:p>
          <a:p>
            <a:pPr indent="-457200" lvl="0" marL="457200" marR="0" rtl="0" algn="l">
              <a:lnSpc>
                <a:spcPct val="100000"/>
              </a:lnSpc>
              <a:spcBef>
                <a:spcPts val="1000"/>
              </a:spcBef>
              <a:spcAft>
                <a:spcPts val="0"/>
              </a:spcAft>
              <a:buClr>
                <a:srgbClr val="000000"/>
              </a:buClr>
              <a:buSzPts val="2200"/>
              <a:buFont typeface="Arial"/>
              <a:buChar char="•"/>
            </a:pPr>
            <a:r>
              <a:rPr b="0" i="0" lang="en-US" sz="2200" u="none">
                <a:solidFill>
                  <a:srgbClr val="000000"/>
                </a:solidFill>
                <a:latin typeface="Helvetica Neue"/>
                <a:ea typeface="Helvetica Neue"/>
                <a:cs typeface="Helvetica Neue"/>
                <a:sym typeface="Helvetica Neue"/>
              </a:rPr>
              <a:t>Социальные сети: дружба, общение, сотрудничество, работа;</a:t>
            </a:r>
            <a:endParaRPr/>
          </a:p>
          <a:p>
            <a:pPr indent="-457200" lvl="0" marL="457200" marR="0" rtl="0" algn="l">
              <a:lnSpc>
                <a:spcPct val="100000"/>
              </a:lnSpc>
              <a:spcBef>
                <a:spcPts val="1000"/>
              </a:spcBef>
              <a:spcAft>
                <a:spcPts val="0"/>
              </a:spcAft>
              <a:buClr>
                <a:srgbClr val="000000"/>
              </a:buClr>
              <a:buSzPts val="2200"/>
              <a:buFont typeface="Arial"/>
              <a:buChar char="•"/>
            </a:pPr>
            <a:r>
              <a:rPr b="0" i="0" lang="en-US" sz="2200" u="none">
                <a:solidFill>
                  <a:srgbClr val="000000"/>
                </a:solidFill>
                <a:latin typeface="Helvetica Neue"/>
                <a:ea typeface="Helvetica Neue"/>
                <a:cs typeface="Helvetica Neue"/>
                <a:sym typeface="Helvetica Neue"/>
              </a:rPr>
              <a:t>Биологические сети: взаимодействие белков, сети метаболизма;</a:t>
            </a:r>
            <a:endParaRPr/>
          </a:p>
          <a:p>
            <a:pPr indent="-457200" lvl="0" marL="457200" marR="0" rtl="0" algn="l">
              <a:lnSpc>
                <a:spcPct val="100000"/>
              </a:lnSpc>
              <a:spcBef>
                <a:spcPts val="1000"/>
              </a:spcBef>
              <a:spcAft>
                <a:spcPts val="0"/>
              </a:spcAft>
              <a:buClr>
                <a:srgbClr val="000000"/>
              </a:buClr>
              <a:buSzPts val="2200"/>
              <a:buFont typeface="Arial"/>
              <a:buChar char="•"/>
            </a:pPr>
            <a:r>
              <a:rPr b="0" i="0" lang="en-US" sz="2200" u="none">
                <a:solidFill>
                  <a:srgbClr val="000000"/>
                </a:solidFill>
                <a:latin typeface="Helvetica Neue"/>
                <a:ea typeface="Helvetica Neue"/>
                <a:cs typeface="Helvetica Neue"/>
                <a:sym typeface="Helvetica Neue"/>
              </a:rPr>
              <a:t>Семантические сети: связь слов, понятий;</a:t>
            </a:r>
            <a:endParaRPr/>
          </a:p>
          <a:p>
            <a:pPr indent="-457200" lvl="0" marL="457200" marR="0" rtl="0" algn="l">
              <a:lnSpc>
                <a:spcPct val="100000"/>
              </a:lnSpc>
              <a:spcBef>
                <a:spcPts val="1000"/>
              </a:spcBef>
              <a:spcAft>
                <a:spcPts val="0"/>
              </a:spcAft>
              <a:buClr>
                <a:srgbClr val="000000"/>
              </a:buClr>
              <a:buSzPts val="2200"/>
              <a:buFont typeface="Arial"/>
              <a:buChar char="•"/>
            </a:pPr>
            <a:r>
              <a:rPr b="0" i="0" lang="en-US" sz="2200" u="none">
                <a:solidFill>
                  <a:srgbClr val="000000"/>
                </a:solidFill>
                <a:latin typeface="Helvetica Neue"/>
                <a:ea typeface="Helvetica Neue"/>
                <a:cs typeface="Helvetica Neue"/>
                <a:sym typeface="Helvetica Neue"/>
              </a:rPr>
              <a:t>Коммуникационные сети: email, skype, phone calls;</a:t>
            </a:r>
            <a:endParaRPr/>
          </a:p>
          <a:p>
            <a:pPr indent="-457200" lvl="0" marL="457200" marR="0" rtl="0" algn="l">
              <a:lnSpc>
                <a:spcPct val="100000"/>
              </a:lnSpc>
              <a:spcBef>
                <a:spcPts val="1000"/>
              </a:spcBef>
              <a:spcAft>
                <a:spcPts val="0"/>
              </a:spcAft>
              <a:buClr>
                <a:srgbClr val="000000"/>
              </a:buClr>
              <a:buSzPts val="2200"/>
              <a:buFont typeface="Arial"/>
              <a:buChar char="•"/>
            </a:pPr>
            <a:r>
              <a:rPr b="0" i="0" lang="en-US" sz="2200" u="none">
                <a:solidFill>
                  <a:srgbClr val="000000"/>
                </a:solidFill>
                <a:latin typeface="Helvetica Neue"/>
                <a:ea typeface="Helvetica Neue"/>
                <a:cs typeface="Helvetica Neue"/>
                <a:sym typeface="Helvetica Neue"/>
              </a:rPr>
              <a:t>Технологические сети: линии электропередач, транспортные сети; </a:t>
            </a:r>
            <a:endParaRPr/>
          </a:p>
          <a:p>
            <a:pPr indent="-457200" lvl="0" marL="457200" marR="0" rtl="0" algn="l">
              <a:lnSpc>
                <a:spcPct val="100000"/>
              </a:lnSpc>
              <a:spcBef>
                <a:spcPts val="1000"/>
              </a:spcBef>
              <a:spcAft>
                <a:spcPts val="0"/>
              </a:spcAft>
              <a:buClr>
                <a:srgbClr val="000000"/>
              </a:buClr>
              <a:buSzPts val="2200"/>
              <a:buFont typeface="Arial"/>
              <a:buChar char="•"/>
            </a:pPr>
            <a:r>
              <a:rPr b="0" i="0" lang="en-US" sz="2200" u="none">
                <a:solidFill>
                  <a:srgbClr val="000000"/>
                </a:solidFill>
                <a:latin typeface="Helvetica Neue"/>
                <a:ea typeface="Helvetica Neue"/>
                <a:cs typeface="Helvetica Neue"/>
                <a:sym typeface="Helvetica Neue"/>
              </a:rPr>
              <a:t>Бизнес, экономические, торговые, политические сети; </a:t>
            </a:r>
            <a:endParaRPr/>
          </a:p>
          <a:p>
            <a:pPr indent="-457200" lvl="0" marL="457200" marR="0" rtl="0" algn="l">
              <a:lnSpc>
                <a:spcPct val="100000"/>
              </a:lnSpc>
              <a:spcBef>
                <a:spcPts val="1000"/>
              </a:spcBef>
              <a:spcAft>
                <a:spcPts val="0"/>
              </a:spcAft>
              <a:buClr>
                <a:srgbClr val="000000"/>
              </a:buClr>
              <a:buSzPts val="2200"/>
              <a:buFont typeface="Arial"/>
              <a:buChar char="•"/>
            </a:pPr>
            <a:r>
              <a:rPr b="0" i="0" lang="en-US" sz="2200" u="none">
                <a:solidFill>
                  <a:srgbClr val="000000"/>
                </a:solidFill>
                <a:latin typeface="Helvetica Neue"/>
                <a:ea typeface="Helvetica Neue"/>
                <a:cs typeface="Helvetica Neue"/>
                <a:sym typeface="Helvetica Neue"/>
              </a:rPr>
              <a:t>Рекомендательные сервисы: сети музыки, фильмов, книг;</a:t>
            </a:r>
            <a:endParaRPr/>
          </a:p>
        </p:txBody>
      </p:sp>
      <p:sp>
        <p:nvSpPr>
          <p:cNvPr id="181" name="Google Shape;181;p7"/>
          <p:cNvSpPr txBox="1"/>
          <p:nvPr/>
        </p:nvSpPr>
        <p:spPr>
          <a:xfrm>
            <a:off x="8810625" y="6605587"/>
            <a:ext cx="95250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8"/>
          <p:cNvSpPr txBox="1"/>
          <p:nvPr>
            <p:ph idx="4294967295" type="ctrTitle"/>
          </p:nvPr>
        </p:nvSpPr>
        <p:spPr>
          <a:xfrm>
            <a:off x="1557337" y="2195512"/>
            <a:ext cx="7007225" cy="1466850"/>
          </a:xfrm>
          <a:prstGeom prst="rect">
            <a:avLst/>
          </a:prstGeom>
          <a:noFill/>
          <a:ln>
            <a:noFill/>
          </a:ln>
        </p:spPr>
        <p:txBody>
          <a:bodyPr anchorCtr="0" anchor="b" bIns="45700" lIns="91425" spcFirstLastPara="1" rIns="91425" wrap="square" tIns="45700">
            <a:normAutofit/>
          </a:bodyPr>
          <a:lstStyle/>
          <a:p>
            <a:pPr indent="0" lvl="0" marL="0" marR="0" rtl="0" algn="ctr">
              <a:lnSpc>
                <a:spcPct val="80000"/>
              </a:lnSpc>
              <a:spcBef>
                <a:spcPts val="0"/>
              </a:spcBef>
              <a:spcAft>
                <a:spcPts val="0"/>
              </a:spcAft>
              <a:buClr>
                <a:srgbClr val="4FADF3"/>
              </a:buClr>
              <a:buSzPts val="4500"/>
              <a:buFont typeface="Calibri"/>
              <a:buNone/>
            </a:pPr>
            <a:r>
              <a:rPr b="1" i="0" lang="en-US" sz="4500" u="none" cap="none" strike="noStrike">
                <a:solidFill>
                  <a:srgbClr val="4FADF3"/>
                </a:solidFill>
                <a:latin typeface="Calibri"/>
                <a:ea typeface="Calibri"/>
                <a:cs typeface="Calibri"/>
                <a:sym typeface="Calibri"/>
              </a:rPr>
              <a:t>Примеры аналитики на графах</a:t>
            </a:r>
            <a:endParaRPr/>
          </a:p>
        </p:txBody>
      </p:sp>
      <p:sp>
        <p:nvSpPr>
          <p:cNvPr id="189" name="Google Shape;189;p8"/>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9"/>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96" name="Google Shape;196;p9"/>
          <p:cNvSpPr/>
          <p:nvPr/>
        </p:nvSpPr>
        <p:spPr>
          <a:xfrm>
            <a:off x="890587" y="395287"/>
            <a:ext cx="8351837" cy="122396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97" name="Google Shape;197;p9"/>
          <p:cNvSpPr/>
          <p:nvPr/>
        </p:nvSpPr>
        <p:spPr>
          <a:xfrm>
            <a:off x="387350" y="1776412"/>
            <a:ext cx="9431337" cy="495458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98" name="Google Shape;198;p9"/>
          <p:cNvSpPr txBox="1"/>
          <p:nvPr>
            <p:ph type="title"/>
          </p:nvPr>
        </p:nvSpPr>
        <p:spPr>
          <a:xfrm>
            <a:off x="2185987" y="554037"/>
            <a:ext cx="6337300" cy="704850"/>
          </a:xfrm>
          <a:prstGeom prst="rect">
            <a:avLst/>
          </a:prstGeom>
          <a:noFill/>
          <a:ln>
            <a:noFill/>
          </a:ln>
        </p:spPr>
        <p:txBody>
          <a:bodyPr anchorCtr="0" anchor="t" bIns="49700" lIns="99425" spcFirstLastPara="1" rIns="99425" wrap="square" tIns="49700">
            <a:normAutofit/>
          </a:bodyPr>
          <a:lstStyle/>
          <a:p>
            <a:pPr indent="0" lvl="0" marL="0" rtl="0" algn="ctr">
              <a:lnSpc>
                <a:spcPct val="10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Примеры анализа</a:t>
            </a:r>
            <a:endParaRPr/>
          </a:p>
        </p:txBody>
      </p:sp>
      <p:pic>
        <p:nvPicPr>
          <p:cNvPr id="199" name="Google Shape;199;p9"/>
          <p:cNvPicPr preferRelativeResize="0"/>
          <p:nvPr>
            <p:ph idx="1" type="body"/>
          </p:nvPr>
        </p:nvPicPr>
        <p:blipFill rotWithShape="1">
          <a:blip r:embed="rId3">
            <a:alphaModFix/>
          </a:blip>
          <a:srcRect b="0" l="0" r="0" t="0"/>
          <a:stretch/>
        </p:blipFill>
        <p:spPr>
          <a:xfrm>
            <a:off x="1609725" y="2085975"/>
            <a:ext cx="6913562" cy="4595812"/>
          </a:xfrm>
          <a:prstGeom prst="rect">
            <a:avLst/>
          </a:prstGeom>
          <a:noFill/>
          <a:ln>
            <a:noFill/>
          </a:ln>
        </p:spPr>
      </p:pic>
      <p:sp>
        <p:nvSpPr>
          <p:cNvPr id="200" name="Google Shape;200;p9"/>
          <p:cNvSpPr txBox="1"/>
          <p:nvPr/>
        </p:nvSpPr>
        <p:spPr>
          <a:xfrm>
            <a:off x="3698875" y="0"/>
            <a:ext cx="2363787"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Инструменты DM</a:t>
            </a:r>
            <a:endParaRPr/>
          </a:p>
        </p:txBody>
      </p:sp>
      <p:sp>
        <p:nvSpPr>
          <p:cNvPr id="201" name="Google Shape;201;p9"/>
          <p:cNvSpPr txBox="1"/>
          <p:nvPr/>
        </p:nvSpPr>
        <p:spPr>
          <a:xfrm>
            <a:off x="858837" y="1641475"/>
            <a:ext cx="7519987"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1" lang="en-US" sz="2000" u="none">
                <a:solidFill>
                  <a:schemeClr val="dk1"/>
                </a:solidFill>
                <a:latin typeface="Arial"/>
                <a:ea typeface="Arial"/>
                <a:cs typeface="Arial"/>
                <a:sym typeface="Arial"/>
              </a:rPr>
              <a:t>Пример 1. Взаимосвязи математических дисциплин</a:t>
            </a:r>
            <a:endParaRPr/>
          </a:p>
        </p:txBody>
      </p:sp>
      <p:sp>
        <p:nvSpPr>
          <p:cNvPr id="202" name="Google Shape;202;p9"/>
          <p:cNvSpPr txBox="1"/>
          <p:nvPr/>
        </p:nvSpPr>
        <p:spPr>
          <a:xfrm>
            <a:off x="9242425" y="6605587"/>
            <a:ext cx="52070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200"/>
              <a:buFont typeface="Arial"/>
              <a:buNone/>
            </a:pPr>
            <a:fld id="{00000000-1234-1234-1234-123412341234}" type="slidenum">
              <a:rPr b="0" i="0" lang="en-US" sz="1200" u="none">
                <a:solidFill>
                  <a:schemeClr val="dk2"/>
                </a:solidFill>
                <a:latin typeface="Arial"/>
                <a:ea typeface="Arial"/>
                <a:cs typeface="Arial"/>
                <a:sym typeface="Arial"/>
              </a:rPr>
              <a:t>‹#›</a:t>
            </a:fld>
            <a:endParaRPr/>
          </a:p>
        </p:txBody>
      </p:sp>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xno">
  <a:themeElements>
    <a:clrScheme name="Воздушный поток">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Texno">
  <a:themeElements>
    <a:clrScheme name="Воздушный поток">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Texno">
  <a:themeElements>
    <a:clrScheme name="Воздушный поток">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2015-01-17T09:44:41Z</dcterms:created>
  <dc:creator>Tatyana</dc:creator>
</cp:coreProperties>
</file>

<file path=docProps/custom.xml><?xml version="1.0" encoding="utf-8"?>
<Properties xmlns="http://schemas.openxmlformats.org/officeDocument/2006/custom-properties" xmlns:vt="http://schemas.openxmlformats.org/officeDocument/2006/docPropsVTypes"/>
</file>